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DF3D-36F6-2A4D-A3A1-9D55DF9A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Planned </a:t>
            </a:r>
            <a:r>
              <a:rPr lang="en-US" dirty="0" err="1"/>
              <a:t>Behaviour</a:t>
            </a:r>
            <a:r>
              <a:rPr lang="en-US" dirty="0"/>
              <a:t> (Ajzen, 1991)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00568F9-5113-D047-8A65-09304200B850}"/>
              </a:ext>
            </a:extLst>
          </p:cNvPr>
          <p:cNvSpPr/>
          <p:nvPr/>
        </p:nvSpPr>
        <p:spPr>
          <a:xfrm>
            <a:off x="5207154" y="3170904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3A1BD0-73EE-404E-9281-5ABF6D57F291}"/>
              </a:ext>
            </a:extLst>
          </p:cNvPr>
          <p:cNvSpPr txBox="1"/>
          <p:nvPr/>
        </p:nvSpPr>
        <p:spPr>
          <a:xfrm>
            <a:off x="5748438" y="3630250"/>
            <a:ext cx="104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A132D9-4DB3-C740-A67F-1CC3DAC43451}"/>
              </a:ext>
            </a:extLst>
          </p:cNvPr>
          <p:cNvSpPr/>
          <p:nvPr/>
        </p:nvSpPr>
        <p:spPr>
          <a:xfrm>
            <a:off x="7877587" y="3170904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7A3EE-73B9-B544-A899-B579B8E7FA7F}"/>
              </a:ext>
            </a:extLst>
          </p:cNvPr>
          <p:cNvSpPr txBox="1"/>
          <p:nvPr/>
        </p:nvSpPr>
        <p:spPr>
          <a:xfrm>
            <a:off x="8374626" y="3630250"/>
            <a:ext cx="113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Behaviour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569479-953C-3642-9084-95B03E3CF1E9}"/>
              </a:ext>
            </a:extLst>
          </p:cNvPr>
          <p:cNvSpPr/>
          <p:nvPr/>
        </p:nvSpPr>
        <p:spPr>
          <a:xfrm>
            <a:off x="2536722" y="3170904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CD7FF2-8B11-8D47-AB8D-F15F48270D61}"/>
              </a:ext>
            </a:extLst>
          </p:cNvPr>
          <p:cNvSpPr txBox="1"/>
          <p:nvPr/>
        </p:nvSpPr>
        <p:spPr>
          <a:xfrm>
            <a:off x="2732396" y="3630250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Subjective Norm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11F384-A229-1749-A070-5D2129A64D68}"/>
              </a:ext>
            </a:extLst>
          </p:cNvPr>
          <p:cNvSpPr/>
          <p:nvPr/>
        </p:nvSpPr>
        <p:spPr>
          <a:xfrm>
            <a:off x="2536722" y="1587909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BC12A9-2636-4845-96FA-2FBB5709EC66}"/>
              </a:ext>
            </a:extLst>
          </p:cNvPr>
          <p:cNvSpPr txBox="1"/>
          <p:nvPr/>
        </p:nvSpPr>
        <p:spPr>
          <a:xfrm>
            <a:off x="3125356" y="2047255"/>
            <a:ext cx="9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Attitude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797E29-671D-F64F-ACBE-6131F1AC0D0B}"/>
              </a:ext>
            </a:extLst>
          </p:cNvPr>
          <p:cNvSpPr/>
          <p:nvPr/>
        </p:nvSpPr>
        <p:spPr>
          <a:xfrm>
            <a:off x="2536722" y="4753899"/>
            <a:ext cx="2128684" cy="1288025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B27D67-2D62-4744-B406-87DD3A25AAF4}"/>
              </a:ext>
            </a:extLst>
          </p:cNvPr>
          <p:cNvSpPr txBox="1"/>
          <p:nvPr/>
        </p:nvSpPr>
        <p:spPr>
          <a:xfrm>
            <a:off x="2626065" y="5015752"/>
            <a:ext cx="2039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Perceived </a:t>
            </a:r>
          </a:p>
          <a:p>
            <a:pPr algn="ctr"/>
            <a:r>
              <a:rPr lang="en-GB" dirty="0"/>
              <a:t>Behavioural</a:t>
            </a:r>
            <a:r>
              <a:rPr lang="en-US" dirty="0"/>
              <a:t> Control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51580BE-C389-8A44-BB40-4A7D117342C6}"/>
              </a:ext>
            </a:extLst>
          </p:cNvPr>
          <p:cNvCxnSpPr>
            <a:stCxn id="10" idx="6"/>
            <a:endCxn id="4" idx="1"/>
          </p:cNvCxnSpPr>
          <p:nvPr/>
        </p:nvCxnSpPr>
        <p:spPr>
          <a:xfrm>
            <a:off x="4665406" y="2231922"/>
            <a:ext cx="853487" cy="11276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DFFE051-187F-D14C-981D-87C19B68FFEF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7335838" y="3814917"/>
            <a:ext cx="54174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1E48545-7B99-9C4D-90B9-FAF94B246D13}"/>
              </a:ext>
            </a:extLst>
          </p:cNvPr>
          <p:cNvCxnSpPr>
            <a:cxnSpLocks/>
            <a:stCxn id="8" idx="6"/>
            <a:endCxn id="4" idx="2"/>
          </p:cNvCxnSpPr>
          <p:nvPr/>
        </p:nvCxnSpPr>
        <p:spPr>
          <a:xfrm>
            <a:off x="4665406" y="3814917"/>
            <a:ext cx="54174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23BBD01-2379-C84B-8BB7-C33BBA9B07F3}"/>
              </a:ext>
            </a:extLst>
          </p:cNvPr>
          <p:cNvCxnSpPr>
            <a:cxnSpLocks/>
            <a:stCxn id="12" idx="6"/>
            <a:endCxn id="4" idx="3"/>
          </p:cNvCxnSpPr>
          <p:nvPr/>
        </p:nvCxnSpPr>
        <p:spPr>
          <a:xfrm flipV="1">
            <a:off x="4665406" y="4270302"/>
            <a:ext cx="853487" cy="1127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6BD75-376C-B84F-8F19-5A594F62BD06}"/>
              </a:ext>
            </a:extLst>
          </p:cNvPr>
          <p:cNvCxnSpPr>
            <a:cxnSpLocks/>
            <a:endCxn id="6" idx="3"/>
          </p:cNvCxnSpPr>
          <p:nvPr/>
        </p:nvCxnSpPr>
        <p:spPr>
          <a:xfrm flipV="1">
            <a:off x="4665405" y="4270302"/>
            <a:ext cx="3523921" cy="12013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227D984-73DF-5840-9DD7-F30A7FEE12A7}"/>
              </a:ext>
            </a:extLst>
          </p:cNvPr>
          <p:cNvCxnSpPr>
            <a:stCxn id="10" idx="4"/>
            <a:endCxn id="8" idx="0"/>
          </p:cNvCxnSpPr>
          <p:nvPr/>
        </p:nvCxnSpPr>
        <p:spPr>
          <a:xfrm>
            <a:off x="3601064" y="2875934"/>
            <a:ext cx="0" cy="29497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C3364A-1703-B14D-8D5B-E0B746ADC8C6}"/>
              </a:ext>
            </a:extLst>
          </p:cNvPr>
          <p:cNvCxnSpPr>
            <a:cxnSpLocks/>
            <a:stCxn id="8" idx="4"/>
            <a:endCxn id="12" idx="0"/>
          </p:cNvCxnSpPr>
          <p:nvPr/>
        </p:nvCxnSpPr>
        <p:spPr>
          <a:xfrm>
            <a:off x="3601064" y="4458929"/>
            <a:ext cx="0" cy="29497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B63139FC-B74D-9C45-937A-53C5343C242C}"/>
              </a:ext>
            </a:extLst>
          </p:cNvPr>
          <p:cNvCxnSpPr>
            <a:cxnSpLocks/>
            <a:stCxn id="10" idx="2"/>
            <a:endCxn id="12" idx="2"/>
          </p:cNvCxnSpPr>
          <p:nvPr/>
        </p:nvCxnSpPr>
        <p:spPr>
          <a:xfrm rot="10800000" flipV="1">
            <a:off x="2536722" y="2231922"/>
            <a:ext cx="12700" cy="3165990"/>
          </a:xfrm>
          <a:prstGeom prst="curvedConnector3">
            <a:avLst>
              <a:gd name="adj1" fmla="val 5245157"/>
            </a:avLst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2B70DC5-64E7-1547-BDB9-C283A5246A9D}"/>
              </a:ext>
            </a:extLst>
          </p:cNvPr>
          <p:cNvSpPr txBox="1"/>
          <p:nvPr/>
        </p:nvSpPr>
        <p:spPr>
          <a:xfrm>
            <a:off x="556087" y="6398492"/>
            <a:ext cx="114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Ajzen, I. (1991). The theory of planned </a:t>
            </a:r>
            <a:r>
              <a:rPr lang="en-GB" dirty="0" err="1"/>
              <a:t>behavior</a:t>
            </a:r>
            <a:r>
              <a:rPr lang="en-GB" dirty="0"/>
              <a:t>. </a:t>
            </a:r>
            <a:r>
              <a:rPr lang="en-GB" i="1" dirty="0"/>
              <a:t>Organizational </a:t>
            </a:r>
            <a:r>
              <a:rPr lang="en-GB" i="1" dirty="0" err="1"/>
              <a:t>behavior</a:t>
            </a:r>
            <a:r>
              <a:rPr lang="en-GB" i="1" dirty="0"/>
              <a:t> and human decision processes</a:t>
            </a:r>
            <a:r>
              <a:rPr lang="en-GB" dirty="0"/>
              <a:t>, </a:t>
            </a:r>
            <a:r>
              <a:rPr lang="en-GB" i="1" dirty="0"/>
              <a:t>50</a:t>
            </a:r>
            <a:r>
              <a:rPr lang="en-GB" dirty="0"/>
              <a:t>(2), 179-211.</a:t>
            </a:r>
          </a:p>
        </p:txBody>
      </p:sp>
    </p:spTree>
    <p:extLst>
      <p:ext uri="{BB962C8B-B14F-4D97-AF65-F5344CB8AC3E}">
        <p14:creationId xmlns:p14="http://schemas.microsoft.com/office/powerpoint/2010/main" val="270046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Attitude: Someone’s beliefs and motivations towards the target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Subjective Norm: The </a:t>
            </a:r>
            <a:r>
              <a:rPr lang="en-US" dirty="0" err="1"/>
              <a:t>behaviour</a:t>
            </a:r>
            <a:r>
              <a:rPr lang="en-US" dirty="0"/>
              <a:t> and views of peers and others in proximity.</a:t>
            </a:r>
          </a:p>
          <a:p>
            <a:endParaRPr lang="en-US" dirty="0"/>
          </a:p>
          <a:p>
            <a:r>
              <a:rPr lang="en-US" dirty="0"/>
              <a:t>Perceived </a:t>
            </a:r>
            <a:r>
              <a:rPr lang="en-US" dirty="0" err="1"/>
              <a:t>Behavioural</a:t>
            </a:r>
            <a:r>
              <a:rPr lang="en-US" dirty="0"/>
              <a:t> Control: A perception of the ease or difficulty with which someone performs the target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Intention: Whether someone intends to perform the target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 for specific </a:t>
            </a:r>
            <a:r>
              <a:rPr lang="en-US" dirty="0" err="1"/>
              <a:t>behaviour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Sommestad</a:t>
            </a:r>
            <a:r>
              <a:rPr lang="en-US" dirty="0"/>
              <a:t> et al. (2017) argue for the addition of anticipated regret and habits when looking at information security </a:t>
            </a:r>
            <a:r>
              <a:rPr lang="en-US" dirty="0" err="1"/>
              <a:t>behaviours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Ifinedo</a:t>
            </a:r>
            <a:r>
              <a:rPr lang="en-US" dirty="0"/>
              <a:t> (2012) suggested combining the Theory of Planned </a:t>
            </a:r>
            <a:r>
              <a:rPr lang="en-US" dirty="0" err="1"/>
              <a:t>Behaviour</a:t>
            </a:r>
            <a:r>
              <a:rPr lang="en-US" dirty="0"/>
              <a:t> with Roger’s Protection Motivation Theory for increased policy compliance.</a:t>
            </a:r>
          </a:p>
          <a:p>
            <a:endParaRPr lang="en-US" dirty="0"/>
          </a:p>
          <a:p>
            <a:r>
              <a:rPr lang="en-US" dirty="0"/>
              <a:t>Wilson et al. (2021) tested the Theory of Planned </a:t>
            </a:r>
            <a:r>
              <a:rPr lang="en-US" dirty="0" err="1"/>
              <a:t>Behaviour</a:t>
            </a:r>
            <a:r>
              <a:rPr lang="en-US" dirty="0"/>
              <a:t> with additional relationship factors to predict sexting but found no use for these additional factors.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Ajzen, I. (1991). The theory of planned </a:t>
            </a:r>
            <a:r>
              <a:rPr lang="en-GB" dirty="0" err="1"/>
              <a:t>behavior</a:t>
            </a:r>
            <a:r>
              <a:rPr lang="en-GB" dirty="0"/>
              <a:t>. </a:t>
            </a:r>
            <a:r>
              <a:rPr lang="en-GB" i="1" dirty="0"/>
              <a:t>Organizational </a:t>
            </a:r>
            <a:r>
              <a:rPr lang="en-GB" i="1" dirty="0" err="1"/>
              <a:t>behavior</a:t>
            </a:r>
            <a:r>
              <a:rPr lang="en-GB" i="1" dirty="0"/>
              <a:t> and human decision processes</a:t>
            </a:r>
            <a:r>
              <a:rPr lang="en-GB" dirty="0"/>
              <a:t>, </a:t>
            </a:r>
            <a:r>
              <a:rPr lang="en-GB" i="1" dirty="0"/>
              <a:t>50</a:t>
            </a:r>
            <a:r>
              <a:rPr lang="en-GB" dirty="0"/>
              <a:t>(2), 179-211.</a:t>
            </a:r>
          </a:p>
          <a:p>
            <a:r>
              <a:rPr lang="en-GB" dirty="0" err="1"/>
              <a:t>Ifinedo</a:t>
            </a:r>
            <a:r>
              <a:rPr lang="en-GB" dirty="0"/>
              <a:t>, P. (2012). Understanding information systems security policy compliance: An integration of the theory of planned </a:t>
            </a:r>
            <a:r>
              <a:rPr lang="en-GB" dirty="0" err="1"/>
              <a:t>behavior</a:t>
            </a:r>
            <a:r>
              <a:rPr lang="en-GB" dirty="0"/>
              <a:t> and the protection motivation theory. </a:t>
            </a:r>
            <a:r>
              <a:rPr lang="en-GB" i="1" dirty="0"/>
              <a:t>Computers &amp; Security</a:t>
            </a:r>
            <a:r>
              <a:rPr lang="en-GB" dirty="0"/>
              <a:t>, </a:t>
            </a:r>
            <a:r>
              <a:rPr lang="en-GB" i="1" dirty="0"/>
              <a:t>31</a:t>
            </a:r>
            <a:r>
              <a:rPr lang="en-GB" dirty="0"/>
              <a:t>(1), 83-95.</a:t>
            </a:r>
          </a:p>
          <a:p>
            <a:r>
              <a:rPr lang="en-GB" dirty="0" err="1"/>
              <a:t>Sommestad</a:t>
            </a:r>
            <a:r>
              <a:rPr lang="en-GB" dirty="0"/>
              <a:t>, T., </a:t>
            </a:r>
            <a:r>
              <a:rPr lang="en-GB" dirty="0" err="1"/>
              <a:t>Karlzén</a:t>
            </a:r>
            <a:r>
              <a:rPr lang="en-GB" dirty="0"/>
              <a:t>, H., &amp; Hallberg, J. (2017). The theory of planned </a:t>
            </a:r>
            <a:r>
              <a:rPr lang="en-GB" dirty="0" err="1"/>
              <a:t>behavior</a:t>
            </a:r>
            <a:r>
              <a:rPr lang="en-GB" dirty="0"/>
              <a:t> and information security policy compliance. </a:t>
            </a:r>
            <a:r>
              <a:rPr lang="en-GB" i="1" dirty="0"/>
              <a:t>Journal of Computer Information Systems</a:t>
            </a:r>
            <a:r>
              <a:rPr lang="en-GB" dirty="0"/>
              <a:t>.</a:t>
            </a:r>
          </a:p>
          <a:p>
            <a:r>
              <a:rPr lang="en-GB" dirty="0"/>
              <a:t>Wilson, C., van Steen, T., </a:t>
            </a:r>
            <a:r>
              <a:rPr lang="en-GB" dirty="0" err="1"/>
              <a:t>Akinyode</a:t>
            </a:r>
            <a:r>
              <a:rPr lang="en-GB" dirty="0"/>
              <a:t>, C., Brodie, Z. P., &amp; Scott, G. G. (2021). To sext or not to sext. The role of social-cognitive processes in the decision to engage in sexting. </a:t>
            </a:r>
            <a:r>
              <a:rPr lang="en-GB" i="1" dirty="0"/>
              <a:t>Journal of Social and Personal Relationships</a:t>
            </a:r>
            <a:r>
              <a:rPr lang="en-GB" dirty="0"/>
              <a:t>, </a:t>
            </a:r>
            <a:r>
              <a:rPr lang="en-GB" i="1" dirty="0"/>
              <a:t>38</a:t>
            </a:r>
            <a:r>
              <a:rPr lang="en-GB" dirty="0"/>
              <a:t>(4), 1410-1429.</a:t>
            </a: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329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Theory of Planned Behaviour (Ajzen, 1991)</vt:lpstr>
      <vt:lpstr>Components</vt:lpstr>
      <vt:lpstr>Additions for specific behaviour types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Microsoft Office User</cp:lastModifiedBy>
  <cp:revision>2</cp:revision>
  <dcterms:created xsi:type="dcterms:W3CDTF">2022-01-18T22:41:24Z</dcterms:created>
  <dcterms:modified xsi:type="dcterms:W3CDTF">2022-01-18T23:05:28Z</dcterms:modified>
</cp:coreProperties>
</file>