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7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2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32A3C-6D77-EE4B-ABE9-01A676ED2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7DFD1-8BEB-7742-99D1-25429E8DA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FCD0B-A875-0E42-8219-BE5F42D2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48B90-3072-9E42-9141-252DEFDC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8A45-0392-D94C-A817-E2E71859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7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B989-F39B-5049-A7D9-25000135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C237F-D1C5-B441-BAE3-3D5DB0C39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5BB94-8558-1947-B397-457DF5D8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231F-DFCD-6442-9245-6A814E6D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57BDC-42B2-354F-BBA4-1FA714212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2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450873-A4E2-5C4B-B81A-DA6A7561A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F7FB1-6E7C-944D-85C7-3541B3A7C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4AE11-5D2D-E942-A961-E34FE337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8A68E-6D91-A544-B726-2F686132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B1E50-2871-8945-AB5B-FEA89EBD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6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9E44-4DD8-3F4D-B434-AA2579EE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D4346-A020-134E-8853-CA0C60803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26EF-E852-EA4A-85D0-30E2DDFD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78E9D-6D09-4848-A71A-E96057AE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773B-01ED-184F-872D-617FEE52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9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334E-EE74-2347-9432-533BD0B9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F4435-C7D5-CD45-B1D2-7DE32DE68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063B0-75CC-B24F-86F9-4FFF6A9F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3309B-A491-904C-AE65-9F65CA43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E308B-0B4C-6048-B264-EAFE6FF2D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1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129AD-C511-B44E-8C0B-D30629BBB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43B67-B1B4-E34D-AA91-1FED6C7CE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24AB8-2319-D645-BE46-9DD0EE76C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F252B-AC36-0840-9785-EFB2DC3D7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9FB3E-44AD-E14F-8E7F-AAD9F5B1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4C377-C921-334A-BA93-32145E2B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5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A2BA-7629-4F4A-BAAD-1B3D183C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626EB-CFB8-B543-A72E-6B95B07B5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C7061-0C2C-6146-9FAA-FA3A6260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9D84D9-3D13-804E-9E7D-C78C543E2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B1F9A-1E3A-924B-A776-9BABB0B6D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107EA-C0C9-4A49-8A21-7975D1A8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1/19/22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D3DEB0-6F35-F94A-9165-4A40C2B1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92D8E9-217E-1E41-A5B6-9941D1120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5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D7E14-95B7-A247-AB9D-E81B05DDD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1B985-FAD2-A041-98F5-E8C5308E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1/19/22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1DC99-F9CA-5B4C-ACAD-6065B77B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E7E20-2EA5-C049-8689-E3B1092B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9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2FF2C-D61F-0D43-8ACB-C7ED21E2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1/19/22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0566B-B813-AF4C-8B15-799C7DB1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E3171-8122-6E41-B44D-EA225DEE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044D-7C9B-E44B-BADE-2211A5EF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1551E-66D5-EA4E-81D5-CC9F944FC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87B29-6A75-684F-AAE0-DA140026B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88757-0593-1549-A421-0CF0BCC3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218FC-D49D-7B4F-B9E8-B4A8FF92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83A31-3DB9-6E48-81D2-3C72710B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3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331A-432B-0346-ADC9-6F82F21F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81D78-AFB7-EC47-937B-675741B40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0CE70-A208-134A-97C9-F6EF3CAC7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11880-DB8E-2442-916B-CD340EF9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290FF-4975-7E49-A8DF-A2D84A8B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82AD3-1AFF-454A-AD4F-1DBDD4CC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828C7-00F0-C349-9F04-407FA1C0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7C1FE-49D8-644B-861F-0ACCA5A19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0FC84-BC61-4140-A025-D39A3126B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5133-619A-C543-869C-9FD405801DB6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8344D-7344-F740-904B-823062240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5528-E86D-7243-8BA2-2AFF9B852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2DF3D-36F6-2A4D-A3A1-9D55DF9A2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Planned </a:t>
            </a:r>
            <a:r>
              <a:rPr lang="en-US" dirty="0" err="1"/>
              <a:t>Behaviour</a:t>
            </a:r>
            <a:r>
              <a:rPr lang="en-US" dirty="0"/>
              <a:t> (Ajzen, 1991)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00568F9-5113-D047-8A65-09304200B850}"/>
              </a:ext>
            </a:extLst>
          </p:cNvPr>
          <p:cNvSpPr/>
          <p:nvPr/>
        </p:nvSpPr>
        <p:spPr>
          <a:xfrm>
            <a:off x="5207154" y="3170904"/>
            <a:ext cx="2128684" cy="1288025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3A1BD0-73EE-404E-9281-5ABF6D57F291}"/>
              </a:ext>
            </a:extLst>
          </p:cNvPr>
          <p:cNvSpPr txBox="1"/>
          <p:nvPr/>
        </p:nvSpPr>
        <p:spPr>
          <a:xfrm>
            <a:off x="5748438" y="3630250"/>
            <a:ext cx="104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Intention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9A132D9-4DB3-C740-A67F-1CC3DAC43451}"/>
              </a:ext>
            </a:extLst>
          </p:cNvPr>
          <p:cNvSpPr/>
          <p:nvPr/>
        </p:nvSpPr>
        <p:spPr>
          <a:xfrm>
            <a:off x="7877587" y="3170904"/>
            <a:ext cx="2128684" cy="1288025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07A3EE-73B9-B544-A899-B579B8E7FA7F}"/>
              </a:ext>
            </a:extLst>
          </p:cNvPr>
          <p:cNvSpPr txBox="1"/>
          <p:nvPr/>
        </p:nvSpPr>
        <p:spPr>
          <a:xfrm>
            <a:off x="8374626" y="3630250"/>
            <a:ext cx="1134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Behaviour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3569479-953C-3642-9084-95B03E3CF1E9}"/>
              </a:ext>
            </a:extLst>
          </p:cNvPr>
          <p:cNvSpPr/>
          <p:nvPr/>
        </p:nvSpPr>
        <p:spPr>
          <a:xfrm>
            <a:off x="2536722" y="3170904"/>
            <a:ext cx="2128684" cy="1288025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CD7FF2-8B11-8D47-AB8D-F15F48270D61}"/>
              </a:ext>
            </a:extLst>
          </p:cNvPr>
          <p:cNvSpPr txBox="1"/>
          <p:nvPr/>
        </p:nvSpPr>
        <p:spPr>
          <a:xfrm>
            <a:off x="2732396" y="3630250"/>
            <a:ext cx="1737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Subjective Norm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711F384-A229-1749-A070-5D2129A64D68}"/>
              </a:ext>
            </a:extLst>
          </p:cNvPr>
          <p:cNvSpPr/>
          <p:nvPr/>
        </p:nvSpPr>
        <p:spPr>
          <a:xfrm>
            <a:off x="2536722" y="1587909"/>
            <a:ext cx="2128684" cy="1288025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BC12A9-2636-4845-96FA-2FBB5709EC66}"/>
              </a:ext>
            </a:extLst>
          </p:cNvPr>
          <p:cNvSpPr txBox="1"/>
          <p:nvPr/>
        </p:nvSpPr>
        <p:spPr>
          <a:xfrm>
            <a:off x="3125356" y="2047255"/>
            <a:ext cx="9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Attitude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9797E29-671D-F64F-ACBE-6131F1AC0D0B}"/>
              </a:ext>
            </a:extLst>
          </p:cNvPr>
          <p:cNvSpPr/>
          <p:nvPr/>
        </p:nvSpPr>
        <p:spPr>
          <a:xfrm>
            <a:off x="2536722" y="4753899"/>
            <a:ext cx="2128684" cy="1288025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B27D67-2D62-4744-B406-87DD3A25AAF4}"/>
              </a:ext>
            </a:extLst>
          </p:cNvPr>
          <p:cNvSpPr txBox="1"/>
          <p:nvPr/>
        </p:nvSpPr>
        <p:spPr>
          <a:xfrm>
            <a:off x="2626065" y="5015752"/>
            <a:ext cx="2039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Perceived </a:t>
            </a:r>
          </a:p>
          <a:p>
            <a:pPr algn="ctr"/>
            <a:r>
              <a:rPr lang="en-GB" dirty="0"/>
              <a:t>Behavioural</a:t>
            </a:r>
            <a:r>
              <a:rPr lang="en-US" dirty="0"/>
              <a:t> Control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51580BE-C389-8A44-BB40-4A7D117342C6}"/>
              </a:ext>
            </a:extLst>
          </p:cNvPr>
          <p:cNvCxnSpPr>
            <a:stCxn id="10" idx="6"/>
            <a:endCxn id="4" idx="1"/>
          </p:cNvCxnSpPr>
          <p:nvPr/>
        </p:nvCxnSpPr>
        <p:spPr>
          <a:xfrm>
            <a:off x="4665406" y="2231922"/>
            <a:ext cx="853487" cy="112760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DFFE051-187F-D14C-981D-87C19B68FFEF}"/>
              </a:ext>
            </a:extLst>
          </p:cNvPr>
          <p:cNvCxnSpPr>
            <a:cxnSpLocks/>
            <a:stCxn id="4" idx="6"/>
            <a:endCxn id="6" idx="2"/>
          </p:cNvCxnSpPr>
          <p:nvPr/>
        </p:nvCxnSpPr>
        <p:spPr>
          <a:xfrm>
            <a:off x="7335838" y="3814917"/>
            <a:ext cx="541749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1E48545-7B99-9C4D-90B9-FAF94B246D13}"/>
              </a:ext>
            </a:extLst>
          </p:cNvPr>
          <p:cNvCxnSpPr>
            <a:cxnSpLocks/>
            <a:stCxn id="8" idx="6"/>
            <a:endCxn id="4" idx="2"/>
          </p:cNvCxnSpPr>
          <p:nvPr/>
        </p:nvCxnSpPr>
        <p:spPr>
          <a:xfrm>
            <a:off x="4665406" y="3814917"/>
            <a:ext cx="54174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23BBD01-2379-C84B-8BB7-C33BBA9B07F3}"/>
              </a:ext>
            </a:extLst>
          </p:cNvPr>
          <p:cNvCxnSpPr>
            <a:cxnSpLocks/>
            <a:stCxn id="12" idx="6"/>
            <a:endCxn id="4" idx="3"/>
          </p:cNvCxnSpPr>
          <p:nvPr/>
        </p:nvCxnSpPr>
        <p:spPr>
          <a:xfrm flipV="1">
            <a:off x="4665406" y="4270302"/>
            <a:ext cx="853487" cy="112761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6BD75-376C-B84F-8F19-5A594F62BD06}"/>
              </a:ext>
            </a:extLst>
          </p:cNvPr>
          <p:cNvCxnSpPr>
            <a:cxnSpLocks/>
            <a:endCxn id="6" idx="3"/>
          </p:cNvCxnSpPr>
          <p:nvPr/>
        </p:nvCxnSpPr>
        <p:spPr>
          <a:xfrm flipV="1">
            <a:off x="4665405" y="4270302"/>
            <a:ext cx="3523921" cy="120135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227D984-73DF-5840-9DD7-F30A7FEE12A7}"/>
              </a:ext>
            </a:extLst>
          </p:cNvPr>
          <p:cNvCxnSpPr>
            <a:stCxn id="10" idx="4"/>
            <a:endCxn id="8" idx="0"/>
          </p:cNvCxnSpPr>
          <p:nvPr/>
        </p:nvCxnSpPr>
        <p:spPr>
          <a:xfrm>
            <a:off x="3601064" y="2875934"/>
            <a:ext cx="0" cy="29497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2C3364A-1703-B14D-8D5B-E0B746ADC8C6}"/>
              </a:ext>
            </a:extLst>
          </p:cNvPr>
          <p:cNvCxnSpPr>
            <a:cxnSpLocks/>
            <a:stCxn id="8" idx="4"/>
            <a:endCxn id="12" idx="0"/>
          </p:cNvCxnSpPr>
          <p:nvPr/>
        </p:nvCxnSpPr>
        <p:spPr>
          <a:xfrm>
            <a:off x="3601064" y="4458929"/>
            <a:ext cx="0" cy="29497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urved Connector 35">
            <a:extLst>
              <a:ext uri="{FF2B5EF4-FFF2-40B4-BE49-F238E27FC236}">
                <a16:creationId xmlns:a16="http://schemas.microsoft.com/office/drawing/2014/main" id="{B63139FC-B74D-9C45-937A-53C5343C242C}"/>
              </a:ext>
            </a:extLst>
          </p:cNvPr>
          <p:cNvCxnSpPr>
            <a:cxnSpLocks/>
            <a:stCxn id="10" idx="2"/>
            <a:endCxn id="12" idx="2"/>
          </p:cNvCxnSpPr>
          <p:nvPr/>
        </p:nvCxnSpPr>
        <p:spPr>
          <a:xfrm rot="10800000" flipV="1">
            <a:off x="2536722" y="2231922"/>
            <a:ext cx="12700" cy="3165990"/>
          </a:xfrm>
          <a:prstGeom prst="curvedConnector3">
            <a:avLst>
              <a:gd name="adj1" fmla="val 5245157"/>
            </a:avLst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2B70DC5-64E7-1547-BDB9-C283A5246A9D}"/>
              </a:ext>
            </a:extLst>
          </p:cNvPr>
          <p:cNvSpPr txBox="1"/>
          <p:nvPr/>
        </p:nvSpPr>
        <p:spPr>
          <a:xfrm>
            <a:off x="556087" y="6398492"/>
            <a:ext cx="11429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Ajzen, I. (1991). The theory of planned </a:t>
            </a:r>
            <a:r>
              <a:rPr lang="en-GB" dirty="0" err="1"/>
              <a:t>behavior</a:t>
            </a:r>
            <a:r>
              <a:rPr lang="en-GB" dirty="0"/>
              <a:t>. </a:t>
            </a:r>
            <a:r>
              <a:rPr lang="en-GB" i="1" dirty="0"/>
              <a:t>Organizational </a:t>
            </a:r>
            <a:r>
              <a:rPr lang="en-GB" i="1" dirty="0" err="1"/>
              <a:t>behavior</a:t>
            </a:r>
            <a:r>
              <a:rPr lang="en-GB" i="1" dirty="0"/>
              <a:t> and human decision processes</a:t>
            </a:r>
            <a:r>
              <a:rPr lang="en-GB" dirty="0"/>
              <a:t>, </a:t>
            </a:r>
            <a:r>
              <a:rPr lang="en-GB" i="1" dirty="0"/>
              <a:t>50</a:t>
            </a:r>
            <a:r>
              <a:rPr lang="en-GB" dirty="0"/>
              <a:t>(2), 179-211.</a:t>
            </a:r>
          </a:p>
        </p:txBody>
      </p:sp>
    </p:spTree>
    <p:extLst>
      <p:ext uri="{BB962C8B-B14F-4D97-AF65-F5344CB8AC3E}">
        <p14:creationId xmlns:p14="http://schemas.microsoft.com/office/powerpoint/2010/main" val="270046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494C-F953-644D-8B98-4C35CA59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FC4F-2AF0-3E45-B3B8-1E31FAE28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Attitude: Someone’s beliefs and motivations towards the target </a:t>
            </a:r>
            <a:r>
              <a:rPr lang="en-US" dirty="0" err="1"/>
              <a:t>behaviour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Subjective Norm: The </a:t>
            </a:r>
            <a:r>
              <a:rPr lang="en-US" dirty="0" err="1"/>
              <a:t>behaviour</a:t>
            </a:r>
            <a:r>
              <a:rPr lang="en-US" dirty="0"/>
              <a:t> and views of peers and others in proximity.</a:t>
            </a:r>
          </a:p>
          <a:p>
            <a:endParaRPr lang="en-US" dirty="0"/>
          </a:p>
          <a:p>
            <a:r>
              <a:rPr lang="en-US" dirty="0"/>
              <a:t>Perceived </a:t>
            </a:r>
            <a:r>
              <a:rPr lang="en-US" dirty="0" err="1"/>
              <a:t>Behavioural</a:t>
            </a:r>
            <a:r>
              <a:rPr lang="en-US" dirty="0"/>
              <a:t> Control: A perception of the ease or difficulty with which someone performs the target </a:t>
            </a:r>
            <a:r>
              <a:rPr lang="en-US" dirty="0" err="1"/>
              <a:t>behaviour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Intention: Whether someone intends to perform the target </a:t>
            </a:r>
            <a:r>
              <a:rPr lang="en-US" dirty="0" err="1"/>
              <a:t>behaviour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153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D384-1F53-2E4D-A201-B35F514D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Additions for specific </a:t>
            </a:r>
            <a:r>
              <a:rPr lang="en-US" dirty="0" err="1"/>
              <a:t>behaviour</a:t>
            </a:r>
            <a:r>
              <a:rPr lang="en-US" dirty="0"/>
              <a:t>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4827-C805-7647-BF6C-5DE4E857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Sommestad</a:t>
            </a:r>
            <a:r>
              <a:rPr lang="en-US" dirty="0"/>
              <a:t> et al. (2017) argue for the addition of anticipated regret and habits when looking at information security </a:t>
            </a:r>
            <a:r>
              <a:rPr lang="en-US" dirty="0" err="1"/>
              <a:t>behaviours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Ifinedo</a:t>
            </a:r>
            <a:r>
              <a:rPr lang="en-US" dirty="0"/>
              <a:t> (2012) suggested combining the Theory of Planned </a:t>
            </a:r>
            <a:r>
              <a:rPr lang="en-US" dirty="0" err="1"/>
              <a:t>Behaviour</a:t>
            </a:r>
            <a:r>
              <a:rPr lang="en-US" dirty="0"/>
              <a:t> with Roger’s Protection Motivation Theory for increased policy compliance.</a:t>
            </a:r>
          </a:p>
          <a:p>
            <a:endParaRPr lang="en-US" dirty="0"/>
          </a:p>
          <a:p>
            <a:r>
              <a:rPr lang="en-US" dirty="0"/>
              <a:t>Wilson et al. (2021) tested the Theory of Planned </a:t>
            </a:r>
            <a:r>
              <a:rPr lang="en-US" dirty="0" err="1"/>
              <a:t>Behaviour</a:t>
            </a:r>
            <a:r>
              <a:rPr lang="en-US" dirty="0"/>
              <a:t> with additional relationship factors to predict sexting but found no use for these additional factors.</a:t>
            </a:r>
          </a:p>
        </p:txBody>
      </p:sp>
    </p:spTree>
    <p:extLst>
      <p:ext uri="{BB962C8B-B14F-4D97-AF65-F5344CB8AC3E}">
        <p14:creationId xmlns:p14="http://schemas.microsoft.com/office/powerpoint/2010/main" val="180668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5A5B3-1A65-7443-8FFB-D07AB9A7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5775-1826-2C44-A15E-77E76F87E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Ajzen, I. (1991). The theory of planned </a:t>
            </a:r>
            <a:r>
              <a:rPr lang="en-GB" dirty="0" err="1"/>
              <a:t>behavior</a:t>
            </a:r>
            <a:r>
              <a:rPr lang="en-GB" dirty="0"/>
              <a:t>. </a:t>
            </a:r>
            <a:r>
              <a:rPr lang="en-GB" i="1" dirty="0"/>
              <a:t>Organizational </a:t>
            </a:r>
            <a:r>
              <a:rPr lang="en-GB" i="1" dirty="0" err="1"/>
              <a:t>behavior</a:t>
            </a:r>
            <a:r>
              <a:rPr lang="en-GB" i="1" dirty="0"/>
              <a:t> and human decision processes</a:t>
            </a:r>
            <a:r>
              <a:rPr lang="en-GB" dirty="0"/>
              <a:t>, </a:t>
            </a:r>
            <a:r>
              <a:rPr lang="en-GB" i="1" dirty="0"/>
              <a:t>50</a:t>
            </a:r>
            <a:r>
              <a:rPr lang="en-GB" dirty="0"/>
              <a:t>(2), 179-211.</a:t>
            </a:r>
          </a:p>
          <a:p>
            <a:r>
              <a:rPr lang="en-GB" dirty="0" err="1"/>
              <a:t>Ifinedo</a:t>
            </a:r>
            <a:r>
              <a:rPr lang="en-GB" dirty="0"/>
              <a:t>, P. (2012). Understanding information systems security policy compliance: An integration of the theory of planned </a:t>
            </a:r>
            <a:r>
              <a:rPr lang="en-GB" dirty="0" err="1"/>
              <a:t>behavior</a:t>
            </a:r>
            <a:r>
              <a:rPr lang="en-GB" dirty="0"/>
              <a:t> and the protection motivation theory. </a:t>
            </a:r>
            <a:r>
              <a:rPr lang="en-GB" i="1" dirty="0"/>
              <a:t>Computers &amp; Security</a:t>
            </a:r>
            <a:r>
              <a:rPr lang="en-GB" dirty="0"/>
              <a:t>, </a:t>
            </a:r>
            <a:r>
              <a:rPr lang="en-GB" i="1" dirty="0"/>
              <a:t>31</a:t>
            </a:r>
            <a:r>
              <a:rPr lang="en-GB" dirty="0"/>
              <a:t>(1), 83-95.</a:t>
            </a:r>
          </a:p>
          <a:p>
            <a:r>
              <a:rPr lang="en-GB" dirty="0" err="1"/>
              <a:t>Sommestad</a:t>
            </a:r>
            <a:r>
              <a:rPr lang="en-GB" dirty="0"/>
              <a:t>, T., </a:t>
            </a:r>
            <a:r>
              <a:rPr lang="en-GB" dirty="0" err="1"/>
              <a:t>Karlzén</a:t>
            </a:r>
            <a:r>
              <a:rPr lang="en-GB" dirty="0"/>
              <a:t>, H., &amp; Hallberg, J. (2017). The theory of planned </a:t>
            </a:r>
            <a:r>
              <a:rPr lang="en-GB" dirty="0" err="1"/>
              <a:t>behavior</a:t>
            </a:r>
            <a:r>
              <a:rPr lang="en-GB" dirty="0"/>
              <a:t> and information security policy compliance. </a:t>
            </a:r>
            <a:r>
              <a:rPr lang="en-GB" i="1" dirty="0"/>
              <a:t>Journal of Computer Information Systems</a:t>
            </a:r>
            <a:r>
              <a:rPr lang="en-GB" dirty="0"/>
              <a:t>.</a:t>
            </a:r>
          </a:p>
          <a:p>
            <a:r>
              <a:rPr lang="en-GB" dirty="0"/>
              <a:t>Wilson, C., van Steen, T., </a:t>
            </a:r>
            <a:r>
              <a:rPr lang="en-GB" dirty="0" err="1"/>
              <a:t>Akinyode</a:t>
            </a:r>
            <a:r>
              <a:rPr lang="en-GB" dirty="0"/>
              <a:t>, C., Brodie, Z. P., &amp; Scott, G. G. (2021). To sext or not to sext. The role of social-cognitive processes in the decision to engage in sexting. </a:t>
            </a:r>
            <a:r>
              <a:rPr lang="en-GB" i="1" dirty="0"/>
              <a:t>Journal of Social and Personal Relationships</a:t>
            </a:r>
            <a:r>
              <a:rPr lang="en-GB" dirty="0"/>
              <a:t>, </a:t>
            </a:r>
            <a:r>
              <a:rPr lang="en-GB" i="1" dirty="0"/>
              <a:t>38</a:t>
            </a:r>
            <a:r>
              <a:rPr lang="en-GB" dirty="0"/>
              <a:t>(4), 1410-1429.</a:t>
            </a:r>
          </a:p>
        </p:txBody>
      </p:sp>
    </p:spTree>
    <p:extLst>
      <p:ext uri="{BB962C8B-B14F-4D97-AF65-F5344CB8AC3E}">
        <p14:creationId xmlns:p14="http://schemas.microsoft.com/office/powerpoint/2010/main" val="1412620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329</Words>
  <Application>Microsoft Macintosh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Theory of Planned Behaviour (Ajzen, 1991)</vt:lpstr>
      <vt:lpstr>Components</vt:lpstr>
      <vt:lpstr>Additions for specific behaviour types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Planned Behaviour (Ajzen, 1991)</dc:title>
  <dc:creator>Microsoft Office User</dc:creator>
  <cp:lastModifiedBy>Microsoft Office User</cp:lastModifiedBy>
  <cp:revision>2</cp:revision>
  <dcterms:created xsi:type="dcterms:W3CDTF">2022-01-18T22:41:24Z</dcterms:created>
  <dcterms:modified xsi:type="dcterms:W3CDTF">2022-01-18T23:05:28Z</dcterms:modified>
</cp:coreProperties>
</file>