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6"/>
  </p:notes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05"/>
    <p:restoredTop sz="92789"/>
  </p:normalViewPr>
  <p:slideViewPr>
    <p:cSldViewPr>
      <p:cViewPr varScale="1">
        <p:scale>
          <a:sx n="117" d="100"/>
          <a:sy n="117" d="100"/>
        </p:scale>
        <p:origin x="184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35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FE75A-48D3-3E48-9B03-8D9B577FD6C8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A2FE5-918B-9F45-8241-214D69AB1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E6A0-6440-4015-39CE-25B8CBD91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0017F5-AE6B-4490-4EFC-2E340D78F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7A405-2E69-3469-CADF-CA6A31AB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EDDDF-30B2-39D9-1F06-89F9DFF7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A5BAD-B7BF-B10B-9AD2-FC5FEDBAE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76AD1-9619-B83F-3F01-988D542F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39076-F840-3E37-2B71-AEF847DD6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C775E-F21A-B1F7-F010-839FF779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03657-E500-4747-5F1E-357699C2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B6E5D-E05E-24B2-4803-586DDDD2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33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5B52B-FC40-BA2B-6F6A-6B220AE34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2B6D1-C7B3-998D-EDED-A2D495088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0B327-CE41-93A5-0B8E-CBB30ED6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E4F2E-65D1-0E44-FB71-6E6EC1C7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E4C81-F44E-CABA-B937-5AA71166F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49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667E-F2A0-BE95-2FB0-AACD99BDB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6CD3-9D5B-7207-9F1D-D845D7B6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2F03-14C4-0AE8-B2E0-263884F5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B48A1-3F2C-2322-2E0F-2EFC3B27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F3940-36C2-46C2-1745-D37051B1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1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D995-58C1-E717-E823-C4C56BF0B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5FAD6-C80D-4FF4-20DB-52D60D448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A75B9-5DCB-35AB-7DBD-C2C27CA2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0FADB-9D04-96E9-A433-EB0721DB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ECC2F-03D4-8751-013A-D1FF7DEC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81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14E8-E146-B300-F4C5-11CBE2D60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E11D6-1B99-6E39-9F54-0D8DDD77D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F2BF4B-6B17-B6AA-9C80-0C52C4EC4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AACD6-55BE-A354-43CB-CEDA90D9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10876-D129-15FA-0ED4-5DFAA52E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A666C-8833-3F86-0654-8ED23F4C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10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4BC19-8349-E555-D183-83147B72B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7A039-3773-D242-9924-A3288DDFE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330135-9446-400F-CB56-F71EB609C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3615B-EB2B-4D28-A95D-3EFE49ADF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309FA-9B77-A83A-4B10-51641860A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F7B20-061E-FC53-8091-E6F90D285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0E32D4-F087-1561-5E7D-52DB0B73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836C9A-57BE-AE9F-8FDF-2066E691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48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041A0-CB77-650E-6374-64525C4A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374E0-768B-9D3A-8DB1-60D50830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B141A-506B-16A5-AAD2-64C9C958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DF913-CCBC-0043-A01C-A8D797E9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9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1B8FF-D591-C560-DC7E-CE6E0280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21F7AB-8F77-9F2A-92C0-188B5FA6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FE1CCE-4DBA-51FA-8434-C00520F5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92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84C9-4C97-925E-A72A-F864F386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952E8-FF04-0A39-95C9-4F959F219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09601-A95D-E43C-EFE9-92FFA41CC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310C3-1F07-21B8-E9B4-9D5446F37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7D549-26F8-11C0-7995-1339897B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B08AA-3861-951B-FAAC-7E1A97B1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7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8C4D5-E828-FDDD-69D8-DC96E77F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D532A-4F49-3B8F-08BC-7856B9F5C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2294B-3AAB-886A-E549-4CBFFA445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DF088-B462-5D73-3434-FFE27EB0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7A7E0-A8C8-5982-4080-048D574D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7C398-34C1-F6FD-692F-ADCFC970A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7CA2D-CBB3-4064-CD03-1C098F9B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D3AD9-4BA8-CE7D-EDBB-6A4A9E82E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74D47-A3AE-38DA-AECE-107E7256D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A7DD-D9BE-497C-8BA5-99962826BAA2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2F44D-69CD-EC47-CF07-84E9FAE6C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B3769-D813-6480-BD59-9DFF2BDB2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EDD2-2AB1-4839-873C-6A3271E11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78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DF3D-36F6-2A4D-A3A1-9D55DF9A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Acceptance Model (Davis, 1989)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B70DC5-64E7-1547-BDB9-C283A5246A9D}"/>
              </a:ext>
            </a:extLst>
          </p:cNvPr>
          <p:cNvSpPr txBox="1"/>
          <p:nvPr/>
        </p:nvSpPr>
        <p:spPr>
          <a:xfrm>
            <a:off x="510121" y="6169709"/>
            <a:ext cx="11540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Davis, F. D. (1989). Perceived usefulness, perceived ease of use, and user acceptance of information technology.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 quarterly,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319-340.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23C3309-CEB2-E58A-318A-B361466F00EB}"/>
              </a:ext>
            </a:extLst>
          </p:cNvPr>
          <p:cNvSpPr/>
          <p:nvPr/>
        </p:nvSpPr>
        <p:spPr>
          <a:xfrm>
            <a:off x="7032104" y="3083178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FD052E-D410-D47E-031A-BD2FF5D4C4E0}"/>
              </a:ext>
            </a:extLst>
          </p:cNvPr>
          <p:cNvSpPr txBox="1"/>
          <p:nvPr/>
        </p:nvSpPr>
        <p:spPr>
          <a:xfrm>
            <a:off x="7437675" y="3417903"/>
            <a:ext cx="1346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Behavioural </a:t>
            </a:r>
          </a:p>
          <a:p>
            <a:pPr algn="ctr"/>
            <a:r>
              <a:rPr lang="en-GB" dirty="0"/>
              <a:t>intention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0054A6-2064-DA32-90E5-D610BA52F3E6}"/>
              </a:ext>
            </a:extLst>
          </p:cNvPr>
          <p:cNvSpPr/>
          <p:nvPr/>
        </p:nvSpPr>
        <p:spPr>
          <a:xfrm>
            <a:off x="4583832" y="3077366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FEA7C6-B12D-C0D7-1A00-EC8785E08440}"/>
              </a:ext>
            </a:extLst>
          </p:cNvPr>
          <p:cNvSpPr txBox="1"/>
          <p:nvPr/>
        </p:nvSpPr>
        <p:spPr>
          <a:xfrm>
            <a:off x="4782828" y="3415342"/>
            <a:ext cx="1814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Attitude towards </a:t>
            </a:r>
          </a:p>
          <a:p>
            <a:pPr algn="ctr"/>
            <a:r>
              <a:rPr lang="en-US" dirty="0"/>
              <a:t>system use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4896F1-F560-FFC6-FDA0-F32C4B4DEBB1}"/>
              </a:ext>
            </a:extLst>
          </p:cNvPr>
          <p:cNvSpPr/>
          <p:nvPr/>
        </p:nvSpPr>
        <p:spPr>
          <a:xfrm>
            <a:off x="2455148" y="1603311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01193A-01B2-0EC7-9D96-F72DFBAB9637}"/>
              </a:ext>
            </a:extLst>
          </p:cNvPr>
          <p:cNvSpPr txBox="1"/>
          <p:nvPr/>
        </p:nvSpPr>
        <p:spPr>
          <a:xfrm>
            <a:off x="2933656" y="1924157"/>
            <a:ext cx="1171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Perceived </a:t>
            </a:r>
          </a:p>
          <a:p>
            <a:pPr algn="ctr"/>
            <a:r>
              <a:rPr lang="en-US" dirty="0"/>
              <a:t>usefulness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6289FE4-BBC3-9403-E73C-54D6981EC1DF}"/>
              </a:ext>
            </a:extLst>
          </p:cNvPr>
          <p:cNvSpPr/>
          <p:nvPr/>
        </p:nvSpPr>
        <p:spPr>
          <a:xfrm>
            <a:off x="2460177" y="4552124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4F9943-19D5-92E6-43B8-DC37D9D92F10}"/>
              </a:ext>
            </a:extLst>
          </p:cNvPr>
          <p:cNvSpPr txBox="1"/>
          <p:nvPr/>
        </p:nvSpPr>
        <p:spPr>
          <a:xfrm>
            <a:off x="2903996" y="4872970"/>
            <a:ext cx="1241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Perceived </a:t>
            </a:r>
          </a:p>
          <a:p>
            <a:pPr algn="ctr"/>
            <a:r>
              <a:rPr lang="en-GB" dirty="0"/>
              <a:t>ease of use</a:t>
            </a: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D5BA103-84F9-16F3-9167-EBDD6C6F7C18}"/>
              </a:ext>
            </a:extLst>
          </p:cNvPr>
          <p:cNvSpPr/>
          <p:nvPr/>
        </p:nvSpPr>
        <p:spPr>
          <a:xfrm>
            <a:off x="191344" y="3077366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A99B75-6BC3-E96D-B044-2FF1A2FB6086}"/>
              </a:ext>
            </a:extLst>
          </p:cNvPr>
          <p:cNvSpPr txBox="1"/>
          <p:nvPr/>
        </p:nvSpPr>
        <p:spPr>
          <a:xfrm>
            <a:off x="445129" y="3531332"/>
            <a:ext cx="184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External variables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559A589-FE33-917F-1E4D-3293D4F8CF2B}"/>
              </a:ext>
            </a:extLst>
          </p:cNvPr>
          <p:cNvSpPr/>
          <p:nvPr/>
        </p:nvSpPr>
        <p:spPr>
          <a:xfrm>
            <a:off x="9480376" y="3083178"/>
            <a:ext cx="2128684" cy="1288025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6B5F65-1A68-7FCE-E9B9-B6DFD8ECDA7C}"/>
              </a:ext>
            </a:extLst>
          </p:cNvPr>
          <p:cNvSpPr txBox="1"/>
          <p:nvPr/>
        </p:nvSpPr>
        <p:spPr>
          <a:xfrm>
            <a:off x="9638087" y="3537865"/>
            <a:ext cx="185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Actual system use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9781CD3-7074-49F0-11A0-1DC86B7D25B9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1425936" y="2247324"/>
            <a:ext cx="1029212" cy="84150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1549153-B69D-D45A-55A0-29B5B0B6825C}"/>
              </a:ext>
            </a:extLst>
          </p:cNvPr>
          <p:cNvCxnSpPr>
            <a:cxnSpLocks/>
            <a:endCxn id="18" idx="2"/>
          </p:cNvCxnSpPr>
          <p:nvPr/>
        </p:nvCxnSpPr>
        <p:spPr>
          <a:xfrm>
            <a:off x="1487488" y="4354630"/>
            <a:ext cx="972689" cy="841507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24B4B2-8C6F-BCED-7352-0338F65C3A0A}"/>
              </a:ext>
            </a:extLst>
          </p:cNvPr>
          <p:cNvCxnSpPr>
            <a:cxnSpLocks/>
            <a:stCxn id="18" idx="0"/>
            <a:endCxn id="16" idx="4"/>
          </p:cNvCxnSpPr>
          <p:nvPr/>
        </p:nvCxnSpPr>
        <p:spPr>
          <a:xfrm flipH="1" flipV="1">
            <a:off x="3519490" y="2891336"/>
            <a:ext cx="5029" cy="1660788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88A9794-A063-BED0-8EF7-E5A221F56994}"/>
              </a:ext>
            </a:extLst>
          </p:cNvPr>
          <p:cNvCxnSpPr>
            <a:cxnSpLocks/>
            <a:stCxn id="16" idx="6"/>
          </p:cNvCxnSpPr>
          <p:nvPr/>
        </p:nvCxnSpPr>
        <p:spPr>
          <a:xfrm>
            <a:off x="4583832" y="2247324"/>
            <a:ext cx="720080" cy="864300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3EE23AC-551D-732A-1C03-08C053AEA7DA}"/>
              </a:ext>
            </a:extLst>
          </p:cNvPr>
          <p:cNvCxnSpPr>
            <a:cxnSpLocks/>
            <a:stCxn id="18" idx="6"/>
          </p:cNvCxnSpPr>
          <p:nvPr/>
        </p:nvCxnSpPr>
        <p:spPr>
          <a:xfrm flipV="1">
            <a:off x="4588861" y="4330151"/>
            <a:ext cx="715051" cy="865986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48B54B8-9E0B-0EEA-0A9B-8273EF0D4284}"/>
              </a:ext>
            </a:extLst>
          </p:cNvPr>
          <p:cNvCxnSpPr>
            <a:cxnSpLocks/>
            <a:stCxn id="16" idx="6"/>
            <a:endCxn id="3" idx="1"/>
          </p:cNvCxnSpPr>
          <p:nvPr/>
        </p:nvCxnSpPr>
        <p:spPr>
          <a:xfrm>
            <a:off x="4583832" y="2247324"/>
            <a:ext cx="2760011" cy="1024481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7C8D632-C16B-DF6A-EEE8-D228007CBA2E}"/>
              </a:ext>
            </a:extLst>
          </p:cNvPr>
          <p:cNvCxnSpPr>
            <a:cxnSpLocks/>
            <a:stCxn id="3" idx="6"/>
            <a:endCxn id="24" idx="2"/>
          </p:cNvCxnSpPr>
          <p:nvPr/>
        </p:nvCxnSpPr>
        <p:spPr>
          <a:xfrm>
            <a:off x="9160788" y="3727191"/>
            <a:ext cx="319588" cy="0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0A958FB-E65D-EAC2-6F43-8A6E9E7A34DD}"/>
              </a:ext>
            </a:extLst>
          </p:cNvPr>
          <p:cNvCxnSpPr>
            <a:cxnSpLocks/>
            <a:stCxn id="7" idx="6"/>
            <a:endCxn id="3" idx="2"/>
          </p:cNvCxnSpPr>
          <p:nvPr/>
        </p:nvCxnSpPr>
        <p:spPr>
          <a:xfrm>
            <a:off x="6712516" y="3721379"/>
            <a:ext cx="319588" cy="5812"/>
          </a:xfrm>
          <a:prstGeom prst="straightConnector1">
            <a:avLst/>
          </a:prstGeom>
          <a:ln w="19050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6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External factors: Situational aspects specific to the technology.</a:t>
            </a:r>
          </a:p>
          <a:p>
            <a:endParaRPr lang="en-US" dirty="0"/>
          </a:p>
          <a:p>
            <a:r>
              <a:rPr lang="en-US" dirty="0"/>
              <a:t>Perceived usefulness: the perception of end-users to which extent the technology will prove to be beneficial if adopted.</a:t>
            </a:r>
          </a:p>
          <a:p>
            <a:endParaRPr lang="en-US" dirty="0"/>
          </a:p>
          <a:p>
            <a:r>
              <a:rPr lang="en-US" dirty="0"/>
              <a:t>Perceived ease of use: A perception of the ease or difficulty with someone can use the technology.</a:t>
            </a:r>
          </a:p>
          <a:p>
            <a:endParaRPr lang="en-US" dirty="0"/>
          </a:p>
          <a:p>
            <a:r>
              <a:rPr lang="en-US" dirty="0"/>
              <a:t>Attitudes: Someone’s beliefs and motivations towards the target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Intention: Whether someone intends to perform the target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Additions to TAM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Venkatesh &amp; Davis (2000) proposed TAM2, including factors such as voluntariness, subjective norms, job relevance, and outcome quality.</a:t>
            </a:r>
          </a:p>
          <a:p>
            <a:endParaRPr lang="en-US" dirty="0"/>
          </a:p>
          <a:p>
            <a:r>
              <a:rPr lang="en-US" dirty="0" err="1"/>
              <a:t>Tsourela</a:t>
            </a:r>
            <a:r>
              <a:rPr lang="en-US" dirty="0"/>
              <a:t> &amp; </a:t>
            </a:r>
            <a:r>
              <a:rPr lang="en-US" dirty="0" err="1"/>
              <a:t>Nerantzaki</a:t>
            </a:r>
            <a:r>
              <a:rPr lang="en-US" dirty="0"/>
              <a:t> (2020) adopted a technology acceptance model to Internet of Things (IoT), adding factors like cyber resilience.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Davis, F. D. (1989). Perceived usefulness, perceived ease of use, and user acceptance of information technology.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 quarterly,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319-340.</a:t>
            </a:r>
          </a:p>
          <a:p>
            <a:pPr algn="just"/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Tsourela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Nerantzaki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 M. (2020). An internet of things (IoT) acceptance model. Assessing consumer’s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toward IoT products and applications.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Internet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(11), 191.</a:t>
            </a:r>
          </a:p>
          <a:p>
            <a:pPr algn="just"/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Venkatesh, V., &amp; Davis, F. D. (2000). A theoretical extension of the technology acceptance model: Four longitudinal field studies.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science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186-204.</a:t>
            </a: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11181</TotalTime>
  <Words>283</Words>
  <Application>Microsoft Macintosh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Technology Acceptance Model (Davis, 1989)</vt:lpstr>
      <vt:lpstr>Components</vt:lpstr>
      <vt:lpstr>Additions to TAM</vt:lpstr>
      <vt:lpstr>References</vt:lpstr>
    </vt:vector>
  </TitlesOfParts>
  <Company>Universiteit Leiden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Tommy van Steen</dc:creator>
  <cp:lastModifiedBy>Tommy van Steen</cp:lastModifiedBy>
  <cp:revision>172</cp:revision>
  <cp:lastPrinted>2019-02-07T11:24:43Z</cp:lastPrinted>
  <dcterms:created xsi:type="dcterms:W3CDTF">2019-01-10T09:52:33Z</dcterms:created>
  <dcterms:modified xsi:type="dcterms:W3CDTF">2022-10-31T20:51:44Z</dcterms:modified>
</cp:coreProperties>
</file>