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61" r:id="rId3"/>
    <p:sldId id="257" r:id="rId4"/>
    <p:sldId id="262"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07"/>
    <p:restoredTop sz="94694"/>
  </p:normalViewPr>
  <p:slideViewPr>
    <p:cSldViewPr snapToGrid="0" snapToObjects="1">
      <p:cViewPr varScale="1">
        <p:scale>
          <a:sx n="121" d="100"/>
          <a:sy n="121" d="100"/>
        </p:scale>
        <p:origin x="120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32A3C-6D77-EE4B-ABE9-01A676ED244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117DFD1-8BEB-7742-99D1-25429E8DA4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DDFCD0B-A875-0E42-8219-BE5F42D2F0C9}"/>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28C48B90-3072-9E42-9141-252DEFDCC0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938A45-0392-D94C-A817-E2E718591835}"/>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4269473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CB989-F39B-5049-A7D9-25000135201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3CC237F-D1C5-B441-BAE3-3D5DB0C3906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B15BB94-8558-1947-B397-457DF5D80009}"/>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1D3A231F-DFCD-6442-9245-6A814E6D64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357BDC-42B2-354F-BBA4-1FA71421239A}"/>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52952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450873-A4E2-5C4B-B81A-DA6A7561AE8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5AF7FB1-6E7C-944D-85C7-3541B3A7C5D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E84AE11-5D2D-E942-A961-E34FE337FD53}"/>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D4A8A68E-6D91-A544-B726-2F686132DB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B1E50-2871-8945-AB5B-FEA89EBDA1C7}"/>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067969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89E44-4DD8-3F4D-B434-AA2579EE847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0BD4346-A020-134E-8853-CA0C608031F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FCC26EF-E852-EA4A-85D0-30E2DDFD38AA}"/>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19778E9D-6D09-4848-A71A-E96057AE55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2C773B-01ED-184F-872D-617FEE52288E}"/>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1263396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5334E-EE74-2347-9432-533BD0B9B26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27F4435-C7D5-CD45-B1D2-7DE32DE680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9A063B0-75CC-B24F-86F9-4FFF6A9F51DA}"/>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59E3309B-A491-904C-AE65-9F65CA4359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1E308B-0B4C-6048-B264-EAFE6FF2D5EB}"/>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029711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129AD-C511-B44E-8C0B-D30629BBB3A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9543B67-B1B4-E34D-AA91-1FED6C7CE86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5B24AB8-2319-D645-BE46-9DD0EE76C4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98F252B-AC36-0840-9785-EFB2DC3D7E25}"/>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6" name="Footer Placeholder 5">
            <a:extLst>
              <a:ext uri="{FF2B5EF4-FFF2-40B4-BE49-F238E27FC236}">
                <a16:creationId xmlns:a16="http://schemas.microsoft.com/office/drawing/2014/main" id="{97E9FB3E-44AD-E14F-8E7F-AAD9F5B1E3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14C377-C921-334A-BA93-32145E2B8D6D}"/>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71725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7A2BA-7629-4F4A-BAAD-1B3D183CEDD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FB626EB-CFB8-B543-A72E-6B95B07B5C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EEC7061-0C2C-6146-9FAA-FA3A62603BB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B9D84D9-3D13-804E-9E7D-C78C543E22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81B1F9A-1E3A-924B-A776-9BABB0B6D3A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AC107EA-C0C9-4A49-8A21-7975D1A8DBBF}"/>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8" name="Footer Placeholder 7">
            <a:extLst>
              <a:ext uri="{FF2B5EF4-FFF2-40B4-BE49-F238E27FC236}">
                <a16:creationId xmlns:a16="http://schemas.microsoft.com/office/drawing/2014/main" id="{BFD3DEB0-6F35-F94A-9165-4A40C2B156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92D8E9-217E-1E41-A5B6-9941D11206E1}"/>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925055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D7E14-95B7-A247-AB9D-E81B05DDDC1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8301B985-FAD2-A041-98F5-E8C5308E1423}"/>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4" name="Footer Placeholder 3">
            <a:extLst>
              <a:ext uri="{FF2B5EF4-FFF2-40B4-BE49-F238E27FC236}">
                <a16:creationId xmlns:a16="http://schemas.microsoft.com/office/drawing/2014/main" id="{5291DC99-F9CA-5B4C-ACAD-6065B77BCA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BE7E20-2EA5-C049-8689-E3B1092B8C73}"/>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1769094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42FF2C-D61F-0D43-8ACB-C7ED21E2A879}"/>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3" name="Footer Placeholder 2">
            <a:extLst>
              <a:ext uri="{FF2B5EF4-FFF2-40B4-BE49-F238E27FC236}">
                <a16:creationId xmlns:a16="http://schemas.microsoft.com/office/drawing/2014/main" id="{ACA0566B-B813-AF4C-8B15-799C7DB1B0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BE3171-8122-6E41-B44D-EA225DEE6DD9}"/>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091189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6044D-7C9B-E44B-BADE-2211A5EFE47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581551E-66D5-EA4E-81D5-CC9F944FCC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3687B29-6A75-684F-AAE0-DA140026B8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1688757-0593-1549-A421-0CF0BCC3BF2D}"/>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6" name="Footer Placeholder 5">
            <a:extLst>
              <a:ext uri="{FF2B5EF4-FFF2-40B4-BE49-F238E27FC236}">
                <a16:creationId xmlns:a16="http://schemas.microsoft.com/office/drawing/2014/main" id="{CE8218FC-D49D-7B4F-B9E8-B4A8FF921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883A31-3DB9-6E48-81D2-3C72710B7502}"/>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712439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331A-432B-0346-ADC9-6F82F21F529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0981D78-AFB7-EC47-937B-675741B402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70CE70-A208-134A-97C9-F6EF3CAC7A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8D11880-DB8E-2442-916B-CD340EF9999F}"/>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6" name="Footer Placeholder 5">
            <a:extLst>
              <a:ext uri="{FF2B5EF4-FFF2-40B4-BE49-F238E27FC236}">
                <a16:creationId xmlns:a16="http://schemas.microsoft.com/office/drawing/2014/main" id="{03D290FF-4975-7E49-A8DF-A2D84A8B1B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982AD3-1AFF-454A-AD4F-1DBDD4CCB4D8}"/>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2407984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4828C7-00F0-C349-9F04-407FA1C0C9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E37C1FE-49D8-644B-861F-0ACCA5A19F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180FC84-BC61-4140-A025-D39A3126B4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7A38344D-7344-F740-904B-8230622409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655528-E86D-7243-8BA2-2AFF9B852A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A61038-B631-E945-85C3-145DEEC0FA0B}" type="slidenum">
              <a:rPr lang="en-US" smtClean="0"/>
              <a:t>‹#›</a:t>
            </a:fld>
            <a:endParaRPr lang="en-US"/>
          </a:p>
        </p:txBody>
      </p:sp>
    </p:spTree>
    <p:extLst>
      <p:ext uri="{BB962C8B-B14F-4D97-AF65-F5344CB8AC3E}">
        <p14:creationId xmlns:p14="http://schemas.microsoft.com/office/powerpoint/2010/main" val="713414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494C-F953-644D-8B98-4C35CA59A052}"/>
              </a:ext>
            </a:extLst>
          </p:cNvPr>
          <p:cNvSpPr>
            <a:spLocks noGrp="1"/>
          </p:cNvSpPr>
          <p:nvPr>
            <p:ph type="title"/>
          </p:nvPr>
        </p:nvSpPr>
        <p:spPr/>
        <p:txBody>
          <a:bodyPr/>
          <a:lstStyle/>
          <a:p>
            <a:r>
              <a:rPr lang="en-US" dirty="0"/>
              <a:t>You decide (1)</a:t>
            </a:r>
          </a:p>
        </p:txBody>
      </p:sp>
      <p:sp>
        <p:nvSpPr>
          <p:cNvPr id="3" name="Content Placeholder 2">
            <a:extLst>
              <a:ext uri="{FF2B5EF4-FFF2-40B4-BE49-F238E27FC236}">
                <a16:creationId xmlns:a16="http://schemas.microsoft.com/office/drawing/2014/main" id="{9E09FC4F-2AF0-3E45-B3B8-1E31FAE28398}"/>
              </a:ext>
            </a:extLst>
          </p:cNvPr>
          <p:cNvSpPr>
            <a:spLocks noGrp="1"/>
          </p:cNvSpPr>
          <p:nvPr>
            <p:ph idx="1"/>
          </p:nvPr>
        </p:nvSpPr>
        <p:spPr/>
        <p:txBody>
          <a:bodyPr>
            <a:noAutofit/>
          </a:bodyPr>
          <a:lstStyle/>
          <a:p>
            <a:pPr marL="0" indent="0" algn="just">
              <a:buNone/>
            </a:pPr>
            <a:r>
              <a:rPr lang="en-GB" dirty="0">
                <a:latin typeface="Calibri" panose="020F0502020204030204" pitchFamily="34" charset="0"/>
                <a:ea typeface="Calibri" panose="020F0502020204030204" pitchFamily="34" charset="0"/>
                <a:cs typeface="Times New Roman" panose="02020603050405020304" pitchFamily="18" charset="0"/>
              </a:rPr>
              <a:t>I</a:t>
            </a:r>
            <a:r>
              <a:rPr lang="en-GB" dirty="0">
                <a:effectLst/>
                <a:latin typeface="Calibri" panose="020F0502020204030204" pitchFamily="34" charset="0"/>
                <a:ea typeface="Calibri" panose="020F0502020204030204" pitchFamily="34" charset="0"/>
                <a:cs typeface="Times New Roman" panose="02020603050405020304" pitchFamily="18" charset="0"/>
              </a:rPr>
              <a:t>magine that the U.S. is preparing for the outbreak of an unusual Asian disease, which is expected to kill 600 people. Two alternative programs to combat the disease have been proposed, program A and program B: </a:t>
            </a:r>
          </a:p>
          <a:p>
            <a:pPr algn="just"/>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n-GB" dirty="0">
                <a:effectLst/>
                <a:latin typeface="Calibri" panose="020F0502020204030204" pitchFamily="34" charset="0"/>
                <a:ea typeface="Calibri" panose="020F0502020204030204" pitchFamily="34" charset="0"/>
                <a:cs typeface="Times New Roman" panose="02020603050405020304" pitchFamily="18" charset="0"/>
              </a:rPr>
              <a:t>If program A is adopted, 200 people will be saved. If program B is adopted, there is a one-third probability that 600 people will be saved and a two-thirds probability that no people will be saved. Which of the two programs would you favour?</a:t>
            </a:r>
          </a:p>
        </p:txBody>
      </p:sp>
    </p:spTree>
    <p:extLst>
      <p:ext uri="{BB962C8B-B14F-4D97-AF65-F5344CB8AC3E}">
        <p14:creationId xmlns:p14="http://schemas.microsoft.com/office/powerpoint/2010/main" val="143153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494C-F953-644D-8B98-4C35CA59A052}"/>
              </a:ext>
            </a:extLst>
          </p:cNvPr>
          <p:cNvSpPr>
            <a:spLocks noGrp="1"/>
          </p:cNvSpPr>
          <p:nvPr>
            <p:ph type="title"/>
          </p:nvPr>
        </p:nvSpPr>
        <p:spPr/>
        <p:txBody>
          <a:bodyPr/>
          <a:lstStyle/>
          <a:p>
            <a:r>
              <a:rPr lang="en-US" dirty="0"/>
              <a:t>You decide (2)</a:t>
            </a:r>
          </a:p>
        </p:txBody>
      </p:sp>
      <p:sp>
        <p:nvSpPr>
          <p:cNvPr id="3" name="Content Placeholder 2">
            <a:extLst>
              <a:ext uri="{FF2B5EF4-FFF2-40B4-BE49-F238E27FC236}">
                <a16:creationId xmlns:a16="http://schemas.microsoft.com/office/drawing/2014/main" id="{9E09FC4F-2AF0-3E45-B3B8-1E31FAE28398}"/>
              </a:ext>
            </a:extLst>
          </p:cNvPr>
          <p:cNvSpPr>
            <a:spLocks noGrp="1"/>
          </p:cNvSpPr>
          <p:nvPr>
            <p:ph idx="1"/>
          </p:nvPr>
        </p:nvSpPr>
        <p:spPr/>
        <p:txBody>
          <a:bodyPr>
            <a:noAutofit/>
          </a:bodyPr>
          <a:lstStyle/>
          <a:p>
            <a:pPr marL="0" indent="0" algn="just">
              <a:buNone/>
            </a:pPr>
            <a:r>
              <a:rPr lang="en-GB" dirty="0">
                <a:latin typeface="Calibri" panose="020F0502020204030204" pitchFamily="34" charset="0"/>
                <a:ea typeface="Calibri" panose="020F0502020204030204" pitchFamily="34" charset="0"/>
                <a:cs typeface="Times New Roman" panose="02020603050405020304" pitchFamily="18" charset="0"/>
              </a:rPr>
              <a:t>I</a:t>
            </a:r>
            <a:r>
              <a:rPr lang="en-GB" dirty="0">
                <a:effectLst/>
                <a:latin typeface="Calibri" panose="020F0502020204030204" pitchFamily="34" charset="0"/>
                <a:ea typeface="Calibri" panose="020F0502020204030204" pitchFamily="34" charset="0"/>
                <a:cs typeface="Times New Roman" panose="02020603050405020304" pitchFamily="18" charset="0"/>
              </a:rPr>
              <a:t>magine that the U.S. is preparing for the outbreak of an unusual Asian disease, which is expected to kill 600 people. Two alternative programs to combat the disease have been proposed, program A and program B: </a:t>
            </a:r>
          </a:p>
          <a:p>
            <a:pPr algn="just"/>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dirty="0">
                <a:effectLst/>
                <a:latin typeface="Calibri" panose="020F0502020204030204" pitchFamily="34" charset="0"/>
                <a:ea typeface="Calibri" panose="020F0502020204030204" pitchFamily="34" charset="0"/>
                <a:cs typeface="Times New Roman" panose="02020603050405020304" pitchFamily="18" charset="0"/>
              </a:rPr>
              <a:t>If program A is adopted, 400 people will die. If program B is adopted, there is a one-third probability that nobody will die and a two-thirds probability that 600 people will die. Which of the two programs would you favour?  </a:t>
            </a:r>
          </a:p>
        </p:txBody>
      </p:sp>
    </p:spTree>
    <p:extLst>
      <p:ext uri="{BB962C8B-B14F-4D97-AF65-F5344CB8AC3E}">
        <p14:creationId xmlns:p14="http://schemas.microsoft.com/office/powerpoint/2010/main" val="1362347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9D384-1F53-2E4D-A201-B35F514DA260}"/>
              </a:ext>
            </a:extLst>
          </p:cNvPr>
          <p:cNvSpPr>
            <a:spLocks noGrp="1"/>
          </p:cNvSpPr>
          <p:nvPr>
            <p:ph type="title"/>
          </p:nvPr>
        </p:nvSpPr>
        <p:spPr/>
        <p:txBody>
          <a:bodyPr/>
          <a:lstStyle/>
          <a:p>
            <a:r>
              <a:rPr lang="en-US" dirty="0"/>
              <a:t>Loss aversion</a:t>
            </a:r>
          </a:p>
        </p:txBody>
      </p:sp>
      <p:sp>
        <p:nvSpPr>
          <p:cNvPr id="3" name="Content Placeholder 2">
            <a:extLst>
              <a:ext uri="{FF2B5EF4-FFF2-40B4-BE49-F238E27FC236}">
                <a16:creationId xmlns:a16="http://schemas.microsoft.com/office/drawing/2014/main" id="{26944827-C805-7647-BF6C-5DE4E857A27D}"/>
              </a:ext>
            </a:extLst>
          </p:cNvPr>
          <p:cNvSpPr>
            <a:spLocks noGrp="1"/>
          </p:cNvSpPr>
          <p:nvPr>
            <p:ph idx="1"/>
          </p:nvPr>
        </p:nvSpPr>
        <p:spPr/>
        <p:txBody>
          <a:bodyPr>
            <a:normAutofit/>
          </a:bodyPr>
          <a:lstStyle/>
          <a:p>
            <a:r>
              <a:rPr lang="en-US" dirty="0"/>
              <a:t>We tend to want to avoid losing more than we are prepared to work towards a gain.</a:t>
            </a:r>
          </a:p>
          <a:p>
            <a:endParaRPr lang="en-US" dirty="0"/>
          </a:p>
          <a:p>
            <a:r>
              <a:rPr lang="en-US" dirty="0"/>
              <a:t>More intense to lose €10 than to win €10</a:t>
            </a:r>
          </a:p>
          <a:p>
            <a:endParaRPr lang="en-US" dirty="0"/>
          </a:p>
          <a:p>
            <a:r>
              <a:rPr lang="en-US" dirty="0"/>
              <a:t>Loss aversion plays a large role in decision making processes. Do we frame the outcome as a loss or gain?</a:t>
            </a:r>
          </a:p>
        </p:txBody>
      </p:sp>
    </p:spTree>
    <p:extLst>
      <p:ext uri="{BB962C8B-B14F-4D97-AF65-F5344CB8AC3E}">
        <p14:creationId xmlns:p14="http://schemas.microsoft.com/office/powerpoint/2010/main" val="1806680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9D384-1F53-2E4D-A201-B35F514DA260}"/>
              </a:ext>
            </a:extLst>
          </p:cNvPr>
          <p:cNvSpPr>
            <a:spLocks noGrp="1"/>
          </p:cNvSpPr>
          <p:nvPr>
            <p:ph type="title"/>
          </p:nvPr>
        </p:nvSpPr>
        <p:spPr/>
        <p:txBody>
          <a:bodyPr/>
          <a:lstStyle/>
          <a:p>
            <a:r>
              <a:rPr lang="en-US" dirty="0"/>
              <a:t>Loss aversion</a:t>
            </a:r>
          </a:p>
        </p:txBody>
      </p:sp>
      <p:sp>
        <p:nvSpPr>
          <p:cNvPr id="3" name="Content Placeholder 2">
            <a:extLst>
              <a:ext uri="{FF2B5EF4-FFF2-40B4-BE49-F238E27FC236}">
                <a16:creationId xmlns:a16="http://schemas.microsoft.com/office/drawing/2014/main" id="{26944827-C805-7647-BF6C-5DE4E857A27D}"/>
              </a:ext>
            </a:extLst>
          </p:cNvPr>
          <p:cNvSpPr>
            <a:spLocks noGrp="1"/>
          </p:cNvSpPr>
          <p:nvPr>
            <p:ph idx="1"/>
          </p:nvPr>
        </p:nvSpPr>
        <p:spPr/>
        <p:txBody>
          <a:bodyPr>
            <a:normAutofit lnSpcReduction="10000"/>
          </a:bodyPr>
          <a:lstStyle/>
          <a:p>
            <a:r>
              <a:rPr lang="en-GB" i="1" dirty="0">
                <a:effectLst/>
                <a:latin typeface="Calibri" panose="020F0502020204030204" pitchFamily="34" charset="0"/>
                <a:ea typeface="Calibri" panose="020F0502020204030204" pitchFamily="34" charset="0"/>
                <a:cs typeface="Times New Roman" panose="02020603050405020304" pitchFamily="18" charset="0"/>
              </a:rPr>
              <a:t>Kahneman &amp; Tversky, (1979) proposed </a:t>
            </a:r>
            <a:r>
              <a:rPr lang="en-GB" dirty="0">
                <a:effectLst/>
                <a:latin typeface="Calibri" panose="020F0502020204030204" pitchFamily="34" charset="0"/>
                <a:ea typeface="Calibri" panose="020F0502020204030204" pitchFamily="34" charset="0"/>
                <a:cs typeface="Times New Roman" panose="02020603050405020304" pitchFamily="18" charset="0"/>
              </a:rPr>
              <a:t>prospect theory, a theory to explain human behaviour that is not relying on rational behaviour. Loss aversion plays a big part in this theory.</a:t>
            </a:r>
          </a:p>
          <a:p>
            <a:endParaRPr lang="en-GB" i="1" dirty="0">
              <a:effectLst/>
              <a:latin typeface="Calibri" panose="020F0502020204030204" pitchFamily="34" charset="0"/>
              <a:ea typeface="Calibri" panose="020F0502020204030204" pitchFamily="34" charset="0"/>
              <a:cs typeface="Times New Roman" panose="02020603050405020304" pitchFamily="18" charset="0"/>
            </a:endParaRPr>
          </a:p>
          <a:p>
            <a:r>
              <a:rPr lang="en-GB" i="1" dirty="0">
                <a:effectLst/>
                <a:latin typeface="Calibri" panose="020F0502020204030204" pitchFamily="34" charset="0"/>
                <a:ea typeface="Calibri" panose="020F0502020204030204" pitchFamily="34" charset="0"/>
                <a:cs typeface="Times New Roman" panose="02020603050405020304" pitchFamily="18" charset="0"/>
              </a:rPr>
              <a:t>Bos et al. (2016)</a:t>
            </a:r>
            <a:r>
              <a:rPr lang="en-GB" dirty="0">
                <a:effectLst/>
                <a:latin typeface="Calibri" panose="020F0502020204030204" pitchFamily="34" charset="0"/>
                <a:ea typeface="Calibri" panose="020F0502020204030204" pitchFamily="34" charset="0"/>
                <a:cs typeface="Times New Roman" panose="02020603050405020304" pitchFamily="18" charset="0"/>
              </a:rPr>
              <a:t> showed that whether scenarios presented as gains or losses affected how network defence professionals dealt with these hypothetical scenarios. </a:t>
            </a:r>
          </a:p>
          <a:p>
            <a:pPr algn="just"/>
            <a:endParaRPr lang="en-GB" i="1"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i="1" dirty="0" err="1">
                <a:effectLst/>
                <a:latin typeface="Calibri" panose="020F0502020204030204" pitchFamily="34" charset="0"/>
                <a:ea typeface="Calibri" panose="020F0502020204030204" pitchFamily="34" charset="0"/>
                <a:cs typeface="Times New Roman" panose="02020603050405020304" pitchFamily="18" charset="0"/>
              </a:rPr>
              <a:t>Pratama</a:t>
            </a:r>
            <a:r>
              <a:rPr lang="en-GB" i="1" dirty="0">
                <a:effectLst/>
                <a:latin typeface="Calibri" panose="020F0502020204030204" pitchFamily="34" charset="0"/>
                <a:ea typeface="Calibri" panose="020F0502020204030204" pitchFamily="34" charset="0"/>
                <a:cs typeface="Times New Roman" panose="02020603050405020304" pitchFamily="18" charset="0"/>
              </a:rPr>
              <a:t> &amp; </a:t>
            </a:r>
            <a:r>
              <a:rPr lang="en-GB" i="1" dirty="0" err="1">
                <a:effectLst/>
                <a:latin typeface="Calibri" panose="020F0502020204030204" pitchFamily="34" charset="0"/>
                <a:ea typeface="Calibri" panose="020F0502020204030204" pitchFamily="34" charset="0"/>
                <a:cs typeface="Times New Roman" panose="02020603050405020304" pitchFamily="18" charset="0"/>
              </a:rPr>
              <a:t>Firmansyah</a:t>
            </a:r>
            <a:r>
              <a:rPr lang="en-GB" i="1" dirty="0">
                <a:effectLst/>
                <a:latin typeface="Calibri" panose="020F0502020204030204" pitchFamily="34" charset="0"/>
                <a:ea typeface="Calibri" panose="020F0502020204030204" pitchFamily="34" charset="0"/>
                <a:cs typeface="Times New Roman" panose="02020603050405020304" pitchFamily="18" charset="0"/>
              </a:rPr>
              <a:t> (2021) </a:t>
            </a:r>
            <a:r>
              <a:rPr lang="en-GB" dirty="0">
                <a:effectLst/>
                <a:latin typeface="Calibri" panose="020F0502020204030204" pitchFamily="34" charset="0"/>
                <a:ea typeface="Calibri" panose="020F0502020204030204" pitchFamily="34" charset="0"/>
                <a:cs typeface="Times New Roman" panose="02020603050405020304" pitchFamily="18" charset="0"/>
              </a:rPr>
              <a:t>demonstrated the effect of loss aversion on the adoption of two-factor authentication.</a:t>
            </a:r>
          </a:p>
        </p:txBody>
      </p:sp>
    </p:spTree>
    <p:extLst>
      <p:ext uri="{BB962C8B-B14F-4D97-AF65-F5344CB8AC3E}">
        <p14:creationId xmlns:p14="http://schemas.microsoft.com/office/powerpoint/2010/main" val="4245244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5A5B3-1A65-7443-8FFB-D07AB9A71D5B}"/>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1E9E5775-1826-2C44-A15E-77E76F87ECFD}"/>
              </a:ext>
            </a:extLst>
          </p:cNvPr>
          <p:cNvSpPr>
            <a:spLocks noGrp="1"/>
          </p:cNvSpPr>
          <p:nvPr>
            <p:ph idx="1"/>
          </p:nvPr>
        </p:nvSpPr>
        <p:spPr/>
        <p:txBody>
          <a:bodyPr>
            <a:noAutofit/>
          </a:bodyPr>
          <a:lstStyle/>
          <a:p>
            <a:pPr algn="just"/>
            <a:r>
              <a:rPr lang="en-GB" dirty="0">
                <a:effectLst/>
                <a:latin typeface="Calibri" panose="020F0502020204030204" pitchFamily="34" charset="0"/>
                <a:ea typeface="Calibri" panose="020F0502020204030204" pitchFamily="34" charset="0"/>
                <a:cs typeface="Times New Roman" panose="02020603050405020304" pitchFamily="18" charset="0"/>
              </a:rPr>
              <a:t>Bos, N., Paul, C. L., Gersh, J. R., Greenberg, A., </a:t>
            </a:r>
            <a:r>
              <a:rPr lang="en-GB" dirty="0" err="1">
                <a:effectLst/>
                <a:latin typeface="Calibri" panose="020F0502020204030204" pitchFamily="34" charset="0"/>
                <a:ea typeface="Calibri" panose="020F0502020204030204" pitchFamily="34" charset="0"/>
                <a:cs typeface="Times New Roman" panose="02020603050405020304" pitchFamily="18" charset="0"/>
              </a:rPr>
              <a:t>Piatko</a:t>
            </a:r>
            <a:r>
              <a:rPr lang="en-GB" dirty="0">
                <a:effectLst/>
                <a:latin typeface="Calibri" panose="020F0502020204030204" pitchFamily="34" charset="0"/>
                <a:ea typeface="Calibri" panose="020F0502020204030204" pitchFamily="34" charset="0"/>
                <a:cs typeface="Times New Roman" panose="02020603050405020304" pitchFamily="18" charset="0"/>
              </a:rPr>
              <a:t>, C., Sperling, S., ... &amp; </a:t>
            </a:r>
            <a:r>
              <a:rPr lang="en-GB" dirty="0" err="1">
                <a:effectLst/>
                <a:latin typeface="Calibri" panose="020F0502020204030204" pitchFamily="34" charset="0"/>
                <a:ea typeface="Calibri" panose="020F0502020204030204" pitchFamily="34" charset="0"/>
                <a:cs typeface="Times New Roman" panose="02020603050405020304" pitchFamily="18" charset="0"/>
              </a:rPr>
              <a:t>Burtner</a:t>
            </a:r>
            <a:r>
              <a:rPr lang="en-GB" dirty="0">
                <a:effectLst/>
                <a:latin typeface="Calibri" panose="020F0502020204030204" pitchFamily="34" charset="0"/>
                <a:ea typeface="Calibri" panose="020F0502020204030204" pitchFamily="34" charset="0"/>
                <a:cs typeface="Times New Roman" panose="02020603050405020304" pitchFamily="18" charset="0"/>
              </a:rPr>
              <a:t>, R. (2016). 	Effects of gain/loss framing in cyber </a:t>
            </a:r>
            <a:r>
              <a:rPr lang="en-GB" dirty="0" err="1">
                <a:effectLst/>
                <a:latin typeface="Calibri" panose="020F0502020204030204" pitchFamily="34" charset="0"/>
                <a:ea typeface="Calibri" panose="020F0502020204030204" pitchFamily="34" charset="0"/>
                <a:cs typeface="Times New Roman" panose="02020603050405020304" pitchFamily="18" charset="0"/>
              </a:rPr>
              <a:t>defense</a:t>
            </a:r>
            <a:r>
              <a:rPr lang="en-GB" dirty="0">
                <a:effectLst/>
                <a:latin typeface="Calibri" panose="020F0502020204030204" pitchFamily="34" charset="0"/>
                <a:ea typeface="Calibri" panose="020F0502020204030204" pitchFamily="34" charset="0"/>
                <a:cs typeface="Times New Roman" panose="02020603050405020304" pitchFamily="18" charset="0"/>
              </a:rPr>
              <a:t> decision-making. In </a:t>
            </a:r>
            <a:r>
              <a:rPr lang="en-GB" i="1" dirty="0">
                <a:effectLst/>
                <a:latin typeface="Calibri" panose="020F0502020204030204" pitchFamily="34" charset="0"/>
                <a:ea typeface="Calibri" panose="020F0502020204030204" pitchFamily="34" charset="0"/>
                <a:cs typeface="Times New Roman" panose="02020603050405020304" pitchFamily="18" charset="0"/>
              </a:rPr>
              <a:t>Proceedings of the</a:t>
            </a:r>
            <a:r>
              <a:rPr lang="en-GB" i="1" dirty="0">
                <a:latin typeface="Calibri" panose="020F0502020204030204" pitchFamily="34" charset="0"/>
                <a:ea typeface="Calibri" panose="020F0502020204030204" pitchFamily="34" charset="0"/>
                <a:cs typeface="Times New Roman" panose="02020603050405020304" pitchFamily="18" charset="0"/>
              </a:rPr>
              <a:t> </a:t>
            </a:r>
            <a:r>
              <a:rPr lang="en-GB" i="1" dirty="0">
                <a:effectLst/>
                <a:latin typeface="Calibri" panose="020F0502020204030204" pitchFamily="34" charset="0"/>
                <a:ea typeface="Calibri" panose="020F0502020204030204" pitchFamily="34" charset="0"/>
                <a:cs typeface="Times New Roman" panose="02020603050405020304" pitchFamily="18" charset="0"/>
              </a:rPr>
              <a:t>Human Factors and Ergonomics Society Annual Meeting</a:t>
            </a:r>
            <a:r>
              <a:rPr lang="en-GB" dirty="0">
                <a:effectLst/>
                <a:latin typeface="Calibri" panose="020F0502020204030204" pitchFamily="34" charset="0"/>
                <a:ea typeface="Calibri" panose="020F0502020204030204" pitchFamily="34" charset="0"/>
                <a:cs typeface="Times New Roman" panose="02020603050405020304" pitchFamily="18" charset="0"/>
              </a:rPr>
              <a:t> (Vol. 60, No. 1, pp. 168-172). Sage CA: Los Angeles, CA: SAGE Publications.</a:t>
            </a:r>
          </a:p>
          <a:p>
            <a:pPr algn="just"/>
            <a:r>
              <a:rPr lang="en-GB" dirty="0">
                <a:effectLst/>
                <a:latin typeface="Calibri" panose="020F0502020204030204" pitchFamily="34" charset="0"/>
                <a:ea typeface="Calibri" panose="020F0502020204030204" pitchFamily="34" charset="0"/>
                <a:cs typeface="Times New Roman" panose="02020603050405020304" pitchFamily="18" charset="0"/>
              </a:rPr>
              <a:t>Kahneman, D., &amp; Tversky, A. (1979). Prospect Theory: An Analysis of Decision under Risk. </a:t>
            </a:r>
            <a:r>
              <a:rPr lang="en-GB" i="1" dirty="0" err="1">
                <a:effectLst/>
                <a:latin typeface="Calibri" panose="020F0502020204030204" pitchFamily="34" charset="0"/>
                <a:ea typeface="Calibri" panose="020F0502020204030204" pitchFamily="34" charset="0"/>
                <a:cs typeface="Times New Roman" panose="02020603050405020304" pitchFamily="18" charset="0"/>
              </a:rPr>
              <a:t>Econometrica</a:t>
            </a:r>
            <a:r>
              <a:rPr lang="en-GB" dirty="0">
                <a:effectLst/>
                <a:latin typeface="Calibri" panose="020F0502020204030204" pitchFamily="34" charset="0"/>
                <a:ea typeface="Calibri" panose="020F0502020204030204" pitchFamily="34" charset="0"/>
                <a:cs typeface="Times New Roman" panose="02020603050405020304" pitchFamily="18" charset="0"/>
              </a:rPr>
              <a:t>, </a:t>
            </a:r>
            <a:r>
              <a:rPr lang="en-GB" i="1" dirty="0">
                <a:effectLst/>
                <a:latin typeface="Calibri" panose="020F0502020204030204" pitchFamily="34" charset="0"/>
                <a:ea typeface="Calibri" panose="020F0502020204030204" pitchFamily="34" charset="0"/>
                <a:cs typeface="Times New Roman" panose="02020603050405020304" pitchFamily="18" charset="0"/>
              </a:rPr>
              <a:t>47</a:t>
            </a:r>
            <a:r>
              <a:rPr lang="en-GB" dirty="0">
                <a:effectLst/>
                <a:latin typeface="Calibri" panose="020F0502020204030204" pitchFamily="34" charset="0"/>
                <a:ea typeface="Calibri" panose="020F0502020204030204" pitchFamily="34" charset="0"/>
                <a:cs typeface="Times New Roman" panose="02020603050405020304" pitchFamily="18" charset="0"/>
              </a:rPr>
              <a:t>(2), 263-292.</a:t>
            </a:r>
          </a:p>
          <a:p>
            <a:pPr algn="just"/>
            <a:r>
              <a:rPr lang="en-GB" dirty="0" err="1">
                <a:effectLst/>
                <a:latin typeface="Calibri" panose="020F0502020204030204" pitchFamily="34" charset="0"/>
                <a:ea typeface="Calibri" panose="020F0502020204030204" pitchFamily="34" charset="0"/>
                <a:cs typeface="Times New Roman" panose="02020603050405020304" pitchFamily="18" charset="0"/>
              </a:rPr>
              <a:t>Pratama</a:t>
            </a:r>
            <a:r>
              <a:rPr lang="en-GB" dirty="0">
                <a:effectLst/>
                <a:latin typeface="Calibri" panose="020F0502020204030204" pitchFamily="34" charset="0"/>
                <a:ea typeface="Calibri" panose="020F0502020204030204" pitchFamily="34" charset="0"/>
                <a:cs typeface="Times New Roman" panose="02020603050405020304" pitchFamily="18" charset="0"/>
              </a:rPr>
              <a:t>, A. R., &amp; </a:t>
            </a:r>
            <a:r>
              <a:rPr lang="en-GB" dirty="0" err="1">
                <a:effectLst/>
                <a:latin typeface="Calibri" panose="020F0502020204030204" pitchFamily="34" charset="0"/>
                <a:ea typeface="Calibri" panose="020F0502020204030204" pitchFamily="34" charset="0"/>
                <a:cs typeface="Times New Roman" panose="02020603050405020304" pitchFamily="18" charset="0"/>
              </a:rPr>
              <a:t>Firmansyah</a:t>
            </a:r>
            <a:r>
              <a:rPr lang="en-GB" dirty="0">
                <a:effectLst/>
                <a:latin typeface="Calibri" panose="020F0502020204030204" pitchFamily="34" charset="0"/>
                <a:ea typeface="Calibri" panose="020F0502020204030204" pitchFamily="34" charset="0"/>
                <a:cs typeface="Times New Roman" panose="02020603050405020304" pitchFamily="18" charset="0"/>
              </a:rPr>
              <a:t>, F. M. (2021). Until you have something to lose! Loss aversion and two-factor authentication adoption. </a:t>
            </a:r>
            <a:r>
              <a:rPr lang="en-GB" i="1" dirty="0">
                <a:effectLst/>
                <a:latin typeface="Calibri" panose="020F0502020204030204" pitchFamily="34" charset="0"/>
                <a:ea typeface="Calibri" panose="020F0502020204030204" pitchFamily="34" charset="0"/>
                <a:cs typeface="Times New Roman" panose="02020603050405020304" pitchFamily="18" charset="0"/>
              </a:rPr>
              <a:t>Applied Computing and Informatics</a:t>
            </a:r>
            <a:r>
              <a:rPr lang="en-GB" dirty="0">
                <a:effectLst/>
                <a:latin typeface="Calibri" panose="020F0502020204030204" pitchFamily="34" charset="0"/>
                <a:ea typeface="Calibri" panose="020F0502020204030204" pitchFamily="34" charset="0"/>
                <a:cs typeface="Times New Roman" panose="02020603050405020304" pitchFamily="18" charset="0"/>
              </a:rPr>
              <a:t>, (ahead-of-print).</a:t>
            </a:r>
          </a:p>
        </p:txBody>
      </p:sp>
    </p:spTree>
    <p:extLst>
      <p:ext uri="{BB962C8B-B14F-4D97-AF65-F5344CB8AC3E}">
        <p14:creationId xmlns:p14="http://schemas.microsoft.com/office/powerpoint/2010/main" val="1412620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477</Words>
  <Application>Microsoft Macintosh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You decide (1)</vt:lpstr>
      <vt:lpstr>You decide (2)</vt:lpstr>
      <vt:lpstr>Loss aversion</vt:lpstr>
      <vt:lpstr>Loss aversion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Planned Behaviour (Ajzen, 1991)</dc:title>
  <dc:creator>Microsoft Office User</dc:creator>
  <cp:lastModifiedBy>Tommy van Steen</cp:lastModifiedBy>
  <cp:revision>3</cp:revision>
  <dcterms:created xsi:type="dcterms:W3CDTF">2022-01-18T22:41:24Z</dcterms:created>
  <dcterms:modified xsi:type="dcterms:W3CDTF">2022-10-31T23:40:15Z</dcterms:modified>
</cp:coreProperties>
</file>