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1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3"/>
    <p:restoredTop sz="94707"/>
  </p:normalViewPr>
  <p:slideViewPr>
    <p:cSldViewPr snapToGrid="0" snapToObjects="1">
      <p:cViewPr varScale="1">
        <p:scale>
          <a:sx n="259" d="100"/>
          <a:sy n="259" d="100"/>
        </p:scale>
        <p:origin x="1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DF3D-36F6-2A4D-A3A1-9D55DF9A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Elaboration Likelihood Model (ELM) (</a:t>
            </a:r>
            <a:r>
              <a:rPr lang="en-GB" dirty="0"/>
              <a:t>Petty &amp; Cacioppo, 1986)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B70DC5-64E7-1547-BDB9-C283A5246A9D}"/>
              </a:ext>
            </a:extLst>
          </p:cNvPr>
          <p:cNvSpPr txBox="1"/>
          <p:nvPr/>
        </p:nvSpPr>
        <p:spPr>
          <a:xfrm>
            <a:off x="510121" y="6169709"/>
            <a:ext cx="11540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Petty, R. E., &amp; Cacioppo, J. T. (1986). The elaboration likelihood model of persuasion. In </a:t>
            </a:r>
            <a:r>
              <a:rPr lang="en-GB" i="1" dirty="0"/>
              <a:t>Communication and persuasion</a:t>
            </a:r>
            <a:r>
              <a:rPr lang="en-GB" dirty="0"/>
              <a:t> (pp. 1-24). Springer, New York, NY.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B009A-EFA4-6482-1ADE-AEF37B423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Model to explain attitude change</a:t>
            </a:r>
          </a:p>
          <a:p>
            <a:endParaRPr lang="en-US" dirty="0"/>
          </a:p>
          <a:p>
            <a:r>
              <a:rPr lang="en-US" dirty="0"/>
              <a:t>Links persuasiveness of messages to method of information processing</a:t>
            </a:r>
          </a:p>
          <a:p>
            <a:endParaRPr lang="en-US" dirty="0"/>
          </a:p>
          <a:p>
            <a:r>
              <a:rPr lang="en-US" dirty="0"/>
              <a:t>Two routes of information processing:</a:t>
            </a:r>
          </a:p>
          <a:p>
            <a:pPr lvl="1"/>
            <a:r>
              <a:rPr lang="en-US" dirty="0"/>
              <a:t>Central Route</a:t>
            </a:r>
          </a:p>
          <a:p>
            <a:pPr lvl="1"/>
            <a:r>
              <a:rPr lang="en-US" dirty="0"/>
              <a:t>Peripheral Route</a:t>
            </a:r>
          </a:p>
        </p:txBody>
      </p:sp>
    </p:spTree>
    <p:extLst>
      <p:ext uri="{BB962C8B-B14F-4D97-AF65-F5344CB8AC3E}">
        <p14:creationId xmlns:p14="http://schemas.microsoft.com/office/powerpoint/2010/main" val="27004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Central route of information processing: People weigh the presented information in a rational manner.</a:t>
            </a:r>
          </a:p>
          <a:p>
            <a:endParaRPr lang="en-US" dirty="0"/>
          </a:p>
          <a:p>
            <a:r>
              <a:rPr lang="en-US" dirty="0"/>
              <a:t>Peripheral route of information processing: People weigh the quality of the message by focusing on other factors, such as the source of the message, the style of the message and other situational factors.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Elaboration Likelihood Model (ELM)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processed through the central route leads to longer lasting effects compared to peripheral route.</a:t>
            </a:r>
          </a:p>
          <a:p>
            <a:endParaRPr lang="en-US" dirty="0"/>
          </a:p>
          <a:p>
            <a:r>
              <a:rPr lang="en-US" dirty="0"/>
              <a:t>Depending on the message, persuasiveness could be higher when attempting the central/peripheral route.</a:t>
            </a:r>
          </a:p>
          <a:p>
            <a:endParaRPr lang="en-US" dirty="0"/>
          </a:p>
          <a:p>
            <a:r>
              <a:rPr lang="en-US" dirty="0"/>
              <a:t>Organizations and other interested parties can tailor messages to suite one of the information processing routes more.</a:t>
            </a:r>
          </a:p>
        </p:txBody>
      </p:sp>
    </p:spTree>
    <p:extLst>
      <p:ext uri="{BB962C8B-B14F-4D97-AF65-F5344CB8AC3E}">
        <p14:creationId xmlns:p14="http://schemas.microsoft.com/office/powerpoint/2010/main" val="277283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ELM and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err="1"/>
              <a:t>Khern-am-nuai</a:t>
            </a:r>
            <a:r>
              <a:rPr lang="nl-NL" dirty="0"/>
              <a:t> et al. </a:t>
            </a:r>
            <a:r>
              <a:rPr lang="en-GB" dirty="0"/>
              <a:t>(2022). Password meter based on ELM results in more passwords changed, and stronger passwords replacing the old passwords. </a:t>
            </a:r>
          </a:p>
          <a:p>
            <a:endParaRPr lang="en-GB" dirty="0"/>
          </a:p>
          <a:p>
            <a:r>
              <a:rPr lang="en-GB" dirty="0"/>
              <a:t>Vo &amp; Wu (2022). ELM shows to predict the adoption of mobile shopping apps. The central route and the peripheral route were supported by focusing on four factors: information quality, source credibility, familiarity, and personal innovativeness. </a:t>
            </a:r>
          </a:p>
          <a:p>
            <a:endParaRPr lang="en-GB" dirty="0"/>
          </a:p>
          <a:p>
            <a:r>
              <a:rPr lang="en-GB" dirty="0"/>
              <a:t>Tam &amp; Ho (2005). ELM is used to personalise online messages, making these messages more persuasive from an e-commerce point of view. 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Khern</a:t>
            </a:r>
            <a:r>
              <a:rPr lang="en-GB" dirty="0"/>
              <a:t>-am-</a:t>
            </a:r>
            <a:r>
              <a:rPr lang="en-GB" dirty="0" err="1"/>
              <a:t>nuai</a:t>
            </a:r>
            <a:r>
              <a:rPr lang="en-GB" dirty="0"/>
              <a:t>, W., Hashim, M. J., </a:t>
            </a:r>
            <a:r>
              <a:rPr lang="en-GB" dirty="0" err="1"/>
              <a:t>Pinsonneault</a:t>
            </a:r>
            <a:r>
              <a:rPr lang="en-GB" dirty="0"/>
              <a:t>, A., Yang, W., &amp; Li, N. (2022). Augmenting 	Password Strength Meter Design Using the Elaboration Likelihood Model: Evidence from Randomized Experiments. </a:t>
            </a:r>
            <a:r>
              <a:rPr lang="en-GB" i="1" dirty="0"/>
              <a:t>Information Systems Research</a:t>
            </a:r>
            <a:r>
              <a:rPr lang="en-GB" dirty="0"/>
              <a:t>.</a:t>
            </a:r>
          </a:p>
          <a:p>
            <a:r>
              <a:rPr lang="en-GB" dirty="0"/>
              <a:t>Petty, R. E., &amp; Cacioppo, J. T. (1986). The elaboration likelihood model of persuasion. In </a:t>
            </a:r>
            <a:r>
              <a:rPr lang="en-GB" i="1" dirty="0"/>
              <a:t>Communication and persuasion</a:t>
            </a:r>
            <a:r>
              <a:rPr lang="en-GB" dirty="0"/>
              <a:t> (pp. 1-24). Springer, New York, NY.</a:t>
            </a:r>
          </a:p>
          <a:p>
            <a:r>
              <a:rPr lang="en-GB" dirty="0"/>
              <a:t>Tam, K. Y., &amp; Ho, S. Y. (2005). Web personalization as a persuasion strategy: An elaboration likelihood model perspective. </a:t>
            </a:r>
            <a:r>
              <a:rPr lang="en-GB" i="1" dirty="0"/>
              <a:t>Information systems research</a:t>
            </a:r>
            <a:r>
              <a:rPr lang="en-GB" dirty="0"/>
              <a:t>, </a:t>
            </a:r>
            <a:r>
              <a:rPr lang="en-GB" i="1" dirty="0"/>
              <a:t>16</a:t>
            </a:r>
            <a:r>
              <a:rPr lang="en-GB" dirty="0"/>
              <a:t>(3), 271-291.</a:t>
            </a:r>
          </a:p>
          <a:p>
            <a:r>
              <a:rPr lang="en-GB" dirty="0"/>
              <a:t>Vo, T. H. G., &amp; Wu, K. W. (2022). Exploring Consumer Adoption of Mobile Shopping Apps From a Perspective of Elaboration Likelihood Model. </a:t>
            </a:r>
            <a:r>
              <a:rPr lang="en-GB" i="1" dirty="0"/>
              <a:t>International Journal of E-Services and Mobile Applications (IJESMA)</a:t>
            </a:r>
            <a:r>
              <a:rPr lang="en-GB" dirty="0"/>
              <a:t>, </a:t>
            </a:r>
            <a:r>
              <a:rPr lang="en-GB" i="1" dirty="0"/>
              <a:t>14</a:t>
            </a:r>
            <a:r>
              <a:rPr lang="en-GB" dirty="0"/>
              <a:t>(1), 1-18.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6191</TotalTime>
  <Words>458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Elaboration Likelihood Model (ELM) (Petty &amp; Cacioppo, 1986)</vt:lpstr>
      <vt:lpstr>ELM components</vt:lpstr>
      <vt:lpstr>Elaboration Likelihood Model (ELM)</vt:lpstr>
      <vt:lpstr>ELM and cybersecurity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6</cp:revision>
  <dcterms:created xsi:type="dcterms:W3CDTF">2022-01-18T22:41:24Z</dcterms:created>
  <dcterms:modified xsi:type="dcterms:W3CDTF">2022-07-25T22:27:51Z</dcterms:modified>
</cp:coreProperties>
</file>