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9" r:id="rId2"/>
    <p:sldId id="261" r:id="rId3"/>
    <p:sldId id="257" r:id="rId4"/>
    <p:sldId id="260"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307"/>
    <p:restoredTop sz="94694"/>
  </p:normalViewPr>
  <p:slideViewPr>
    <p:cSldViewPr snapToGrid="0" snapToObjects="1">
      <p:cViewPr varScale="1">
        <p:scale>
          <a:sx n="121" d="100"/>
          <a:sy n="121" d="100"/>
        </p:scale>
        <p:origin x="1208"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4D32A3C-6D77-EE4B-ABE9-01A676ED244D}"/>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0117DFD1-8BEB-7742-99D1-25429E8DA42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1DDFCD0B-A875-0E42-8219-BE5F42D2F0C9}"/>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28C48B90-3072-9E42-9141-252DEFDCC0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D938A45-0392-D94C-A817-E2E718591835}"/>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42694732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CCB989-F39B-5049-A7D9-250001352013}"/>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33CC237F-D1C5-B441-BAE3-3D5DB0C39068}"/>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B15BB94-8558-1947-B397-457DF5D80009}"/>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1D3A231F-DFCD-6442-9245-6A814E6D644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357BDC-42B2-354F-BBA4-1FA71421239A}"/>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529527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D450873-A4E2-5C4B-B81A-DA6A7561AE8E}"/>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45AF7FB1-6E7C-944D-85C7-3541B3A7C5D7}"/>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AE84AE11-5D2D-E942-A961-E34FE337FD53}"/>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D4A8A68E-6D91-A544-B726-2F686132DB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5B1E50-2871-8945-AB5B-FEA89EBDA1C7}"/>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679698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689E44-4DD8-3F4D-B434-AA2579EE847E}"/>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20BD4346-A020-134E-8853-CA0C608031F9}"/>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FFCC26EF-E852-EA4A-85D0-30E2DDFD38AA}"/>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19778E9D-6D09-4848-A71A-E96057AE55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72C773B-01ED-184F-872D-617FEE52288E}"/>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12633968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5334E-EE74-2347-9432-533BD0B9B264}"/>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227F4435-C7D5-CD45-B1D2-7DE32DE680B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09A063B0-75CC-B24F-86F9-4FFF6A9F51DA}"/>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59E3309B-A491-904C-AE65-9F65CA43591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1E308B-0B4C-6048-B264-EAFE6FF2D5EB}"/>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297112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7129AD-C511-B44E-8C0B-D30629BBB3A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99543B67-B1B4-E34D-AA91-1FED6C7CE869}"/>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45B24AB8-2319-D645-BE46-9DD0EE76C4B8}"/>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598F252B-AC36-0840-9785-EFB2DC3D7E25}"/>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6" name="Footer Placeholder 5">
            <a:extLst>
              <a:ext uri="{FF2B5EF4-FFF2-40B4-BE49-F238E27FC236}">
                <a16:creationId xmlns:a16="http://schemas.microsoft.com/office/drawing/2014/main" id="{97E9FB3E-44AD-E14F-8E7F-AAD9F5B1E35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B14C377-C921-334A-BA93-32145E2B8D6D}"/>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717252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D7A2BA-7629-4F4A-BAAD-1B3D183CEDD7}"/>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AFB626EB-CFB8-B543-A72E-6B95B07B5CF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5EEC7061-0C2C-6146-9FAA-FA3A62603BB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0B9D84D9-3D13-804E-9E7D-C78C543E22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C81B1F9A-1E3A-924B-A776-9BABB0B6D3AB}"/>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1AC107EA-C0C9-4A49-8A21-7975D1A8DBBF}"/>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8" name="Footer Placeholder 7">
            <a:extLst>
              <a:ext uri="{FF2B5EF4-FFF2-40B4-BE49-F238E27FC236}">
                <a16:creationId xmlns:a16="http://schemas.microsoft.com/office/drawing/2014/main" id="{BFD3DEB0-6F35-F94A-9165-4A40C2B156B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392D8E9-217E-1E41-A5B6-9941D11206E1}"/>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9250556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8D7E14-95B7-A247-AB9D-E81B05DDDC12}"/>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8301B985-FAD2-A041-98F5-E8C5308E1423}"/>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4" name="Footer Placeholder 3">
            <a:extLst>
              <a:ext uri="{FF2B5EF4-FFF2-40B4-BE49-F238E27FC236}">
                <a16:creationId xmlns:a16="http://schemas.microsoft.com/office/drawing/2014/main" id="{5291DC99-F9CA-5B4C-ACAD-6065B77BCA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11BE7E20-2EA5-C049-8689-E3B1092B8C73}"/>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17690946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A42FF2C-D61F-0D43-8ACB-C7ED21E2A879}"/>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3" name="Footer Placeholder 2">
            <a:extLst>
              <a:ext uri="{FF2B5EF4-FFF2-40B4-BE49-F238E27FC236}">
                <a16:creationId xmlns:a16="http://schemas.microsoft.com/office/drawing/2014/main" id="{ACA0566B-B813-AF4C-8B15-799C7DB1B0A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5BE3171-8122-6E41-B44D-EA225DEE6DD9}"/>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3091189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56044D-7C9B-E44B-BADE-2211A5EFE475}"/>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3581551E-66D5-EA4E-81D5-CC9F944FCC4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63687B29-6A75-684F-AAE0-DA140026B8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1688757-0593-1549-A421-0CF0BCC3BF2D}"/>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6" name="Footer Placeholder 5">
            <a:extLst>
              <a:ext uri="{FF2B5EF4-FFF2-40B4-BE49-F238E27FC236}">
                <a16:creationId xmlns:a16="http://schemas.microsoft.com/office/drawing/2014/main" id="{CE8218FC-D49D-7B4F-B9E8-B4A8FF92143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5883A31-3DB9-6E48-81D2-3C72710B7502}"/>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712439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C0331A-432B-0346-ADC9-6F82F21F529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70981D78-AFB7-EC47-937B-675741B4021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9E70CE70-A208-134A-97C9-F6EF3CAC7A3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F8D11880-DB8E-2442-916B-CD340EF9999F}"/>
              </a:ext>
            </a:extLst>
          </p:cNvPr>
          <p:cNvSpPr>
            <a:spLocks noGrp="1"/>
          </p:cNvSpPr>
          <p:nvPr>
            <p:ph type="dt" sz="half" idx="10"/>
          </p:nvPr>
        </p:nvSpPr>
        <p:spPr/>
        <p:txBody>
          <a:bodyPr/>
          <a:lstStyle/>
          <a:p>
            <a:fld id="{B93A5133-619A-C543-869C-9FD405801DB6}" type="datetimeFigureOut">
              <a:rPr lang="en-US" smtClean="0"/>
              <a:t>11/1/22</a:t>
            </a:fld>
            <a:endParaRPr lang="en-US"/>
          </a:p>
        </p:txBody>
      </p:sp>
      <p:sp>
        <p:nvSpPr>
          <p:cNvPr id="6" name="Footer Placeholder 5">
            <a:extLst>
              <a:ext uri="{FF2B5EF4-FFF2-40B4-BE49-F238E27FC236}">
                <a16:creationId xmlns:a16="http://schemas.microsoft.com/office/drawing/2014/main" id="{03D290FF-4975-7E49-A8DF-A2D84A8B1B9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982AD3-1AFF-454A-AD4F-1DBDD4CCB4D8}"/>
              </a:ext>
            </a:extLst>
          </p:cNvPr>
          <p:cNvSpPr>
            <a:spLocks noGrp="1"/>
          </p:cNvSpPr>
          <p:nvPr>
            <p:ph type="sldNum" sz="quarter" idx="12"/>
          </p:nvPr>
        </p:nvSpPr>
        <p:spPr/>
        <p:txBody>
          <a:bodyPr/>
          <a:lstStyle/>
          <a:p>
            <a:fld id="{7CA61038-B631-E945-85C3-145DEEC0FA0B}" type="slidenum">
              <a:rPr lang="en-US" smtClean="0"/>
              <a:t>‹#›</a:t>
            </a:fld>
            <a:endParaRPr lang="en-US"/>
          </a:p>
        </p:txBody>
      </p:sp>
    </p:spTree>
    <p:extLst>
      <p:ext uri="{BB962C8B-B14F-4D97-AF65-F5344CB8AC3E}">
        <p14:creationId xmlns:p14="http://schemas.microsoft.com/office/powerpoint/2010/main" val="2407984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C4828C7-00F0-C349-9F04-407FA1C0C90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8E37C1FE-49D8-644B-861F-0ACCA5A19F1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6180FC84-BC61-4140-A025-D39A3126B4A6}"/>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93A5133-619A-C543-869C-9FD405801DB6}" type="datetimeFigureOut">
              <a:rPr lang="en-US" smtClean="0"/>
              <a:t>11/1/22</a:t>
            </a:fld>
            <a:endParaRPr lang="en-US"/>
          </a:p>
        </p:txBody>
      </p:sp>
      <p:sp>
        <p:nvSpPr>
          <p:cNvPr id="5" name="Footer Placeholder 4">
            <a:extLst>
              <a:ext uri="{FF2B5EF4-FFF2-40B4-BE49-F238E27FC236}">
                <a16:creationId xmlns:a16="http://schemas.microsoft.com/office/drawing/2014/main" id="{7A38344D-7344-F740-904B-8230622409B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E655528-E86D-7243-8BA2-2AFF9B852A6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CA61038-B631-E945-85C3-145DEEC0FA0B}" type="slidenum">
              <a:rPr lang="en-US" smtClean="0"/>
              <a:t>‹#›</a:t>
            </a:fld>
            <a:endParaRPr lang="en-US"/>
          </a:p>
        </p:txBody>
      </p:sp>
    </p:spTree>
    <p:extLst>
      <p:ext uri="{BB962C8B-B14F-4D97-AF65-F5344CB8AC3E}">
        <p14:creationId xmlns:p14="http://schemas.microsoft.com/office/powerpoint/2010/main" val="71341448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494C-F953-644D-8B98-4C35CA59A052}"/>
              </a:ext>
            </a:extLst>
          </p:cNvPr>
          <p:cNvSpPr>
            <a:spLocks noGrp="1"/>
          </p:cNvSpPr>
          <p:nvPr>
            <p:ph type="title"/>
          </p:nvPr>
        </p:nvSpPr>
        <p:spPr/>
        <p:txBody>
          <a:bodyPr/>
          <a:lstStyle/>
          <a:p>
            <a:r>
              <a:rPr lang="en-US" dirty="0"/>
              <a:t>Confirmation bias</a:t>
            </a:r>
          </a:p>
        </p:txBody>
      </p:sp>
      <p:sp>
        <p:nvSpPr>
          <p:cNvPr id="3" name="Content Placeholder 2">
            <a:extLst>
              <a:ext uri="{FF2B5EF4-FFF2-40B4-BE49-F238E27FC236}">
                <a16:creationId xmlns:a16="http://schemas.microsoft.com/office/drawing/2014/main" id="{9E09FC4F-2AF0-3E45-B3B8-1E31FAE28398}"/>
              </a:ext>
            </a:extLst>
          </p:cNvPr>
          <p:cNvSpPr>
            <a:spLocks noGrp="1"/>
          </p:cNvSpPr>
          <p:nvPr>
            <p:ph idx="1"/>
          </p:nvPr>
        </p:nvSpPr>
        <p:spPr/>
        <p:txBody>
          <a:bodyPr>
            <a:normAutofit/>
          </a:bodyPr>
          <a:lstStyle/>
          <a:p>
            <a:r>
              <a:rPr lang="en-GB" dirty="0"/>
              <a:t>We seek to confirm existing beliefs / choices</a:t>
            </a:r>
          </a:p>
          <a:p>
            <a:pPr lvl="1"/>
            <a:r>
              <a:rPr lang="en-GB" dirty="0"/>
              <a:t>Search bias</a:t>
            </a:r>
          </a:p>
          <a:p>
            <a:pPr lvl="1"/>
            <a:r>
              <a:rPr lang="en-GB" dirty="0"/>
              <a:t>Biased interpretation</a:t>
            </a:r>
          </a:p>
          <a:p>
            <a:pPr lvl="1"/>
            <a:r>
              <a:rPr lang="en-GB" dirty="0"/>
              <a:t>Memory</a:t>
            </a:r>
          </a:p>
          <a:p>
            <a:pPr marL="457200" lvl="1" indent="0">
              <a:buNone/>
            </a:pPr>
            <a:endParaRPr lang="en-GB" dirty="0"/>
          </a:p>
          <a:p>
            <a:r>
              <a:rPr lang="en-GB" dirty="0"/>
              <a:t>Information that supports existing world view is not as critically assessed as information that goes against it.</a:t>
            </a:r>
          </a:p>
        </p:txBody>
      </p:sp>
    </p:spTree>
    <p:extLst>
      <p:ext uri="{BB962C8B-B14F-4D97-AF65-F5344CB8AC3E}">
        <p14:creationId xmlns:p14="http://schemas.microsoft.com/office/powerpoint/2010/main" val="1431532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E3494C-F953-644D-8B98-4C35CA59A052}"/>
              </a:ext>
            </a:extLst>
          </p:cNvPr>
          <p:cNvSpPr>
            <a:spLocks noGrp="1"/>
          </p:cNvSpPr>
          <p:nvPr>
            <p:ph type="title"/>
          </p:nvPr>
        </p:nvSpPr>
        <p:spPr/>
        <p:txBody>
          <a:bodyPr/>
          <a:lstStyle/>
          <a:p>
            <a:r>
              <a:rPr lang="en-US" dirty="0"/>
              <a:t>Confirmation bias in the digital realm</a:t>
            </a:r>
          </a:p>
        </p:txBody>
      </p:sp>
      <p:sp>
        <p:nvSpPr>
          <p:cNvPr id="3" name="Content Placeholder 2">
            <a:extLst>
              <a:ext uri="{FF2B5EF4-FFF2-40B4-BE49-F238E27FC236}">
                <a16:creationId xmlns:a16="http://schemas.microsoft.com/office/drawing/2014/main" id="{9E09FC4F-2AF0-3E45-B3B8-1E31FAE28398}"/>
              </a:ext>
            </a:extLst>
          </p:cNvPr>
          <p:cNvSpPr>
            <a:spLocks noGrp="1"/>
          </p:cNvSpPr>
          <p:nvPr>
            <p:ph idx="1"/>
          </p:nvPr>
        </p:nvSpPr>
        <p:spPr/>
        <p:txBody>
          <a:bodyPr>
            <a:normAutofit lnSpcReduction="10000"/>
          </a:bodyPr>
          <a:lstStyle/>
          <a:p>
            <a:r>
              <a:rPr lang="en-GB" dirty="0"/>
              <a:t>Confirmation bias is a problem in battling fake news, especially online.</a:t>
            </a:r>
          </a:p>
          <a:p>
            <a:endParaRPr lang="en-GB" dirty="0"/>
          </a:p>
          <a:p>
            <a:r>
              <a:rPr lang="en-GB" dirty="0"/>
              <a:t>Worldview affirming messages are shared more easily online.</a:t>
            </a:r>
          </a:p>
          <a:p>
            <a:endParaRPr lang="en-GB" dirty="0"/>
          </a:p>
          <a:p>
            <a:r>
              <a:rPr lang="en-GB" dirty="0"/>
              <a:t>Echo chambers and filter bubbles amplify this effect.</a:t>
            </a:r>
            <a:endParaRPr lang="en-US" dirty="0"/>
          </a:p>
          <a:p>
            <a:pPr lvl="1"/>
            <a:r>
              <a:rPr lang="en-US" dirty="0"/>
              <a:t>Echo chambers are groups of people with similar views who bounce similar ideas off each other, which are then ‘echoed’ between them. </a:t>
            </a:r>
          </a:p>
          <a:p>
            <a:pPr lvl="1"/>
            <a:r>
              <a:rPr lang="en-US" dirty="0"/>
              <a:t>Filter bubbles are created through tech companies’ algorithms that present end-users with information they are likely to be interested in, resulting in seeing more messages people agree with. </a:t>
            </a:r>
          </a:p>
          <a:p>
            <a:endParaRPr lang="en-GB" dirty="0"/>
          </a:p>
        </p:txBody>
      </p:sp>
    </p:spTree>
    <p:extLst>
      <p:ext uri="{BB962C8B-B14F-4D97-AF65-F5344CB8AC3E}">
        <p14:creationId xmlns:p14="http://schemas.microsoft.com/office/powerpoint/2010/main" val="14591792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9D384-1F53-2E4D-A201-B35F514DA260}"/>
              </a:ext>
            </a:extLst>
          </p:cNvPr>
          <p:cNvSpPr>
            <a:spLocks noGrp="1"/>
          </p:cNvSpPr>
          <p:nvPr>
            <p:ph type="title"/>
          </p:nvPr>
        </p:nvSpPr>
        <p:spPr/>
        <p:txBody>
          <a:bodyPr/>
          <a:lstStyle/>
          <a:p>
            <a:r>
              <a:rPr lang="en-US" dirty="0"/>
              <a:t>Confirmation bias and fake news</a:t>
            </a:r>
          </a:p>
        </p:txBody>
      </p:sp>
      <p:sp>
        <p:nvSpPr>
          <p:cNvPr id="3" name="Content Placeholder 2">
            <a:extLst>
              <a:ext uri="{FF2B5EF4-FFF2-40B4-BE49-F238E27FC236}">
                <a16:creationId xmlns:a16="http://schemas.microsoft.com/office/drawing/2014/main" id="{26944827-C805-7647-BF6C-5DE4E857A27D}"/>
              </a:ext>
            </a:extLst>
          </p:cNvPr>
          <p:cNvSpPr>
            <a:spLocks noGrp="1"/>
          </p:cNvSpPr>
          <p:nvPr>
            <p:ph idx="1"/>
          </p:nvPr>
        </p:nvSpPr>
        <p:spPr/>
        <p:txBody>
          <a:bodyPr>
            <a:noAutofit/>
          </a:bodyPr>
          <a:lstStyle/>
          <a:p>
            <a:pPr algn="just"/>
            <a:r>
              <a:rPr lang="nl-NL" sz="2400" i="1" dirty="0" err="1">
                <a:effectLst/>
                <a:latin typeface="Calibri" panose="020F0502020204030204" pitchFamily="34" charset="0"/>
                <a:ea typeface="Calibri" panose="020F0502020204030204" pitchFamily="34" charset="0"/>
                <a:cs typeface="Times New Roman" panose="02020603050405020304" pitchFamily="18" charset="0"/>
              </a:rPr>
              <a:t>Corbu</a:t>
            </a:r>
            <a:r>
              <a:rPr lang="nl-NL" sz="2400" i="1" dirty="0">
                <a:effectLst/>
                <a:latin typeface="Calibri" panose="020F0502020204030204" pitchFamily="34" charset="0"/>
                <a:ea typeface="Calibri" panose="020F0502020204030204" pitchFamily="34" charset="0"/>
                <a:cs typeface="Times New Roman" panose="02020603050405020304" pitchFamily="18" charset="0"/>
              </a:rPr>
              <a:t> et al. (2020) </a:t>
            </a:r>
            <a:r>
              <a:rPr lang="en-GB" sz="2400" dirty="0">
                <a:effectLst/>
                <a:latin typeface="Calibri" panose="020F0502020204030204" pitchFamily="34" charset="0"/>
                <a:ea typeface="Calibri" panose="020F0502020204030204" pitchFamily="34" charset="0"/>
                <a:cs typeface="Times New Roman" panose="02020603050405020304" pitchFamily="18" charset="0"/>
              </a:rPr>
              <a:t>demonstrate that people think others are worse at detecting fake news compared to themselves, and link these findings to a confirmation bias.</a:t>
            </a:r>
          </a:p>
          <a:p>
            <a:pPr algn="just"/>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nl-NL" sz="2400" i="1" dirty="0">
                <a:effectLst/>
                <a:latin typeface="Calibri" panose="020F0502020204030204" pitchFamily="34" charset="0"/>
                <a:ea typeface="Calibri" panose="020F0502020204030204" pitchFamily="34" charset="0"/>
                <a:cs typeface="Times New Roman" panose="02020603050405020304" pitchFamily="18" charset="0"/>
              </a:rPr>
              <a:t>Kim et al. </a:t>
            </a:r>
            <a:r>
              <a:rPr lang="en-GB" sz="2400" i="1" dirty="0">
                <a:effectLst/>
                <a:latin typeface="Calibri" panose="020F0502020204030204" pitchFamily="34" charset="0"/>
                <a:ea typeface="Calibri" panose="020F0502020204030204" pitchFamily="34" charset="0"/>
                <a:cs typeface="Times New Roman" panose="02020603050405020304" pitchFamily="18" charset="0"/>
              </a:rPr>
              <a:t>(2019) </a:t>
            </a:r>
            <a:r>
              <a:rPr lang="en-GB" sz="2400" dirty="0">
                <a:effectLst/>
                <a:latin typeface="Calibri" panose="020F0502020204030204" pitchFamily="34" charset="0"/>
                <a:ea typeface="Calibri" panose="020F0502020204030204" pitchFamily="34" charset="0"/>
                <a:cs typeface="Times New Roman" panose="02020603050405020304" pitchFamily="18" charset="0"/>
              </a:rPr>
              <a:t>investigated the potential of source ratings to  reducing the spread of fake news. While this was indeed the case, they also found that confirmation bias played a role in the spread of fake news. </a:t>
            </a:r>
          </a:p>
          <a:p>
            <a:pPr algn="just"/>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GB" sz="2400" dirty="0" err="1">
                <a:effectLst/>
                <a:latin typeface="Calibri" panose="020F0502020204030204" pitchFamily="34" charset="0"/>
                <a:ea typeface="Calibri" panose="020F0502020204030204" pitchFamily="34" charset="0"/>
                <a:cs typeface="Times New Roman" panose="02020603050405020304" pitchFamily="18" charset="0"/>
              </a:rPr>
              <a:t>Murungi</a:t>
            </a:r>
            <a:r>
              <a:rPr lang="en-GB" sz="2400" dirty="0">
                <a:effectLst/>
                <a:latin typeface="Calibri" panose="020F0502020204030204" pitchFamily="34" charset="0"/>
                <a:ea typeface="Calibri" panose="020F0502020204030204" pitchFamily="34" charset="0"/>
                <a:cs typeface="Times New Roman" panose="02020603050405020304" pitchFamily="18" charset="0"/>
              </a:rPr>
              <a:t> et al. (2019). Showed that political views and debates also suffer from confirmation bias. News stories supporting peoples worldview were less likely to be critically assessed. This finding held for participants from both sides of the political spectrum. </a:t>
            </a:r>
          </a:p>
        </p:txBody>
      </p:sp>
    </p:spTree>
    <p:extLst>
      <p:ext uri="{BB962C8B-B14F-4D97-AF65-F5344CB8AC3E}">
        <p14:creationId xmlns:p14="http://schemas.microsoft.com/office/powerpoint/2010/main" val="1806680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05A5B3-1A65-7443-8FFB-D07AB9A71D5B}"/>
              </a:ext>
            </a:extLst>
          </p:cNvPr>
          <p:cNvSpPr>
            <a:spLocks noGrp="1"/>
          </p:cNvSpPr>
          <p:nvPr>
            <p:ph type="title"/>
          </p:nvPr>
        </p:nvSpPr>
        <p:spPr/>
        <p:txBody>
          <a:bodyPr/>
          <a:lstStyle/>
          <a:p>
            <a:r>
              <a:rPr lang="en-GB" dirty="0"/>
              <a:t>References</a:t>
            </a:r>
          </a:p>
        </p:txBody>
      </p:sp>
      <p:sp>
        <p:nvSpPr>
          <p:cNvPr id="3" name="Content Placeholder 2">
            <a:extLst>
              <a:ext uri="{FF2B5EF4-FFF2-40B4-BE49-F238E27FC236}">
                <a16:creationId xmlns:a16="http://schemas.microsoft.com/office/drawing/2014/main" id="{1E9E5775-1826-2C44-A15E-77E76F87ECFD}"/>
              </a:ext>
            </a:extLst>
          </p:cNvPr>
          <p:cNvSpPr>
            <a:spLocks noGrp="1"/>
          </p:cNvSpPr>
          <p:nvPr>
            <p:ph idx="1"/>
          </p:nvPr>
        </p:nvSpPr>
        <p:spPr/>
        <p:txBody>
          <a:bodyPr>
            <a:noAutofit/>
          </a:bodyPr>
          <a:lstStyle/>
          <a:p>
            <a:r>
              <a:rPr lang="en-GB" sz="2400" dirty="0" err="1">
                <a:effectLst/>
                <a:latin typeface="Calibri" panose="020F0502020204030204" pitchFamily="34" charset="0"/>
                <a:ea typeface="Calibri" panose="020F0502020204030204" pitchFamily="34" charset="0"/>
                <a:cs typeface="Times New Roman" panose="02020603050405020304" pitchFamily="18" charset="0"/>
              </a:rPr>
              <a:t>Corbu</a:t>
            </a:r>
            <a:r>
              <a:rPr lang="en-GB" sz="2400" dirty="0">
                <a:effectLst/>
                <a:latin typeface="Calibri" panose="020F0502020204030204" pitchFamily="34" charset="0"/>
                <a:ea typeface="Calibri" panose="020F0502020204030204" pitchFamily="34" charset="0"/>
                <a:cs typeface="Times New Roman" panose="02020603050405020304" pitchFamily="18" charset="0"/>
              </a:rPr>
              <a:t>, N.,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Oprea</a:t>
            </a:r>
            <a:r>
              <a:rPr lang="en-GB" sz="2400" dirty="0">
                <a:effectLst/>
                <a:latin typeface="Calibri" panose="020F0502020204030204" pitchFamily="34" charset="0"/>
                <a:ea typeface="Calibri" panose="020F0502020204030204" pitchFamily="34" charset="0"/>
                <a:cs typeface="Times New Roman" panose="02020603050405020304" pitchFamily="18" charset="0"/>
              </a:rPr>
              <a:t>, D. A.,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Negrea-Busuioc</a:t>
            </a:r>
            <a:r>
              <a:rPr lang="en-GB" sz="2400" dirty="0">
                <a:effectLst/>
                <a:latin typeface="Calibri" panose="020F0502020204030204" pitchFamily="34" charset="0"/>
                <a:ea typeface="Calibri" panose="020F0502020204030204" pitchFamily="34" charset="0"/>
                <a:cs typeface="Times New Roman" panose="02020603050405020304" pitchFamily="18" charset="0"/>
              </a:rPr>
              <a:t>, E., &amp; Radu, L. (2020). ‘They can’t fool me, but they can fool the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others!’Third</a:t>
            </a:r>
            <a:r>
              <a:rPr lang="en-GB" sz="2400" dirty="0">
                <a:effectLst/>
                <a:latin typeface="Calibri" panose="020F0502020204030204" pitchFamily="34" charset="0"/>
                <a:ea typeface="Calibri" panose="020F0502020204030204" pitchFamily="34" charset="0"/>
                <a:cs typeface="Times New Roman" panose="02020603050405020304" pitchFamily="18" charset="0"/>
              </a:rPr>
              <a:t> person effect and fake news detection. </a:t>
            </a:r>
            <a:r>
              <a:rPr lang="en-GB" sz="2400" i="1" dirty="0">
                <a:effectLst/>
                <a:latin typeface="Calibri" panose="020F0502020204030204" pitchFamily="34" charset="0"/>
                <a:ea typeface="Calibri" panose="020F0502020204030204" pitchFamily="34" charset="0"/>
                <a:cs typeface="Times New Roman" panose="02020603050405020304" pitchFamily="18" charset="0"/>
              </a:rPr>
              <a:t>European Journal of Communication</a:t>
            </a:r>
            <a:r>
              <a:rPr lang="en-GB" sz="2400" dirty="0">
                <a:effectLst/>
                <a:latin typeface="Calibri" panose="020F0502020204030204" pitchFamily="34" charset="0"/>
                <a:ea typeface="Calibri" panose="020F0502020204030204" pitchFamily="34" charset="0"/>
                <a:cs typeface="Times New Roman" panose="02020603050405020304" pitchFamily="18" charset="0"/>
              </a:rPr>
              <a:t>, </a:t>
            </a:r>
            <a:r>
              <a:rPr lang="en-GB" sz="2400" i="1" dirty="0">
                <a:effectLst/>
                <a:latin typeface="Calibri" panose="020F0502020204030204" pitchFamily="34" charset="0"/>
                <a:ea typeface="Calibri" panose="020F0502020204030204" pitchFamily="34" charset="0"/>
                <a:cs typeface="Times New Roman" panose="02020603050405020304" pitchFamily="18" charset="0"/>
              </a:rPr>
              <a:t>35</a:t>
            </a:r>
            <a:r>
              <a:rPr lang="en-GB" sz="2400" dirty="0">
                <a:effectLst/>
                <a:latin typeface="Calibri" panose="020F0502020204030204" pitchFamily="34" charset="0"/>
                <a:ea typeface="Calibri" panose="020F0502020204030204" pitchFamily="34" charset="0"/>
                <a:cs typeface="Times New Roman" panose="02020603050405020304" pitchFamily="18" charset="0"/>
              </a:rPr>
              <a:t>(2), 165-180.</a:t>
            </a:r>
          </a:p>
          <a:p>
            <a:pPr algn="just"/>
            <a:r>
              <a:rPr lang="en-GB" sz="2400" dirty="0">
                <a:effectLst/>
                <a:latin typeface="Calibri" panose="020F0502020204030204" pitchFamily="34" charset="0"/>
                <a:ea typeface="Calibri" panose="020F0502020204030204" pitchFamily="34" charset="0"/>
                <a:cs typeface="Times New Roman" panose="02020603050405020304" pitchFamily="18" charset="0"/>
              </a:rPr>
              <a:t>Kim, A., Moravec, P. L., &amp; Dennis, A. R. (2019). Combating fake news on social media with source ratings: The effects of user and expert reputation ratings. </a:t>
            </a:r>
            <a:r>
              <a:rPr lang="en-GB" sz="2400" i="1" dirty="0">
                <a:effectLst/>
                <a:latin typeface="Calibri" panose="020F0502020204030204" pitchFamily="34" charset="0"/>
                <a:ea typeface="Calibri" panose="020F0502020204030204" pitchFamily="34" charset="0"/>
                <a:cs typeface="Times New Roman" panose="02020603050405020304" pitchFamily="18" charset="0"/>
              </a:rPr>
              <a:t>Journal of 	Management Information Systems, 36(3),</a:t>
            </a:r>
            <a:r>
              <a:rPr lang="en-GB" sz="2400" dirty="0">
                <a:effectLst/>
                <a:latin typeface="Calibri" panose="020F0502020204030204" pitchFamily="34" charset="0"/>
                <a:ea typeface="Calibri" panose="020F0502020204030204" pitchFamily="34" charset="0"/>
                <a:cs typeface="Times New Roman" panose="02020603050405020304" pitchFamily="18" charset="0"/>
              </a:rPr>
              <a:t> 931-968.</a:t>
            </a:r>
          </a:p>
          <a:p>
            <a:pPr algn="just"/>
            <a:r>
              <a:rPr lang="en-GB" sz="2400" dirty="0" err="1">
                <a:effectLst/>
                <a:latin typeface="Calibri" panose="020F0502020204030204" pitchFamily="34" charset="0"/>
                <a:ea typeface="Calibri" panose="020F0502020204030204" pitchFamily="34" charset="0"/>
                <a:cs typeface="Times New Roman" panose="02020603050405020304" pitchFamily="18" charset="0"/>
              </a:rPr>
              <a:t>Murungi</a:t>
            </a:r>
            <a:r>
              <a:rPr lang="en-GB" sz="2400" dirty="0">
                <a:effectLst/>
                <a:latin typeface="Calibri" panose="020F0502020204030204" pitchFamily="34" charset="0"/>
                <a:ea typeface="Calibri" panose="020F0502020204030204" pitchFamily="34" charset="0"/>
                <a:cs typeface="Times New Roman" panose="02020603050405020304" pitchFamily="18" charset="0"/>
              </a:rPr>
              <a:t>, D., Yates, D., </a:t>
            </a:r>
            <a:r>
              <a:rPr lang="en-GB" sz="2400" dirty="0" err="1">
                <a:effectLst/>
                <a:latin typeface="Calibri" panose="020F0502020204030204" pitchFamily="34" charset="0"/>
                <a:ea typeface="Calibri" panose="020F0502020204030204" pitchFamily="34" charset="0"/>
                <a:cs typeface="Times New Roman" panose="02020603050405020304" pitchFamily="18" charset="0"/>
              </a:rPr>
              <a:t>Purao</a:t>
            </a:r>
            <a:r>
              <a:rPr lang="en-GB" sz="2400" dirty="0">
                <a:effectLst/>
                <a:latin typeface="Calibri" panose="020F0502020204030204" pitchFamily="34" charset="0"/>
                <a:ea typeface="Calibri" panose="020F0502020204030204" pitchFamily="34" charset="0"/>
                <a:cs typeface="Times New Roman" panose="02020603050405020304" pitchFamily="18" charset="0"/>
              </a:rPr>
              <a:t>, S., Yu, J., &amp; Zhan, R. (2019). Factual or believable? Negotiating the boundaries of confirmation bias in online news stories. In </a:t>
            </a:r>
            <a:r>
              <a:rPr lang="en-GB" sz="2400" i="1" dirty="0">
                <a:effectLst/>
                <a:latin typeface="Calibri" panose="020F0502020204030204" pitchFamily="34" charset="0"/>
                <a:ea typeface="Calibri" panose="020F0502020204030204" pitchFamily="34" charset="0"/>
                <a:cs typeface="Times New Roman" panose="02020603050405020304" pitchFamily="18" charset="0"/>
              </a:rPr>
              <a:t>Proceedings of the 52nd Hawaii International Conference on System Sciences</a:t>
            </a:r>
            <a:r>
              <a:rPr lang="en-GB" sz="2400" dirty="0">
                <a:effectLst/>
                <a:latin typeface="Calibri" panose="020F0502020204030204" pitchFamily="34" charset="0"/>
                <a:ea typeface="Calibri" panose="020F0502020204030204" pitchFamily="34" charset="0"/>
                <a:cs typeface="Times New Roman" panose="02020603050405020304" pitchFamily="18" charset="0"/>
              </a:rPr>
              <a:t>.</a:t>
            </a:r>
            <a:r>
              <a:rPr lang="en-GB" sz="2400" b="1" dirty="0">
                <a:effectLst/>
                <a:latin typeface="Calibri" panose="020F0502020204030204" pitchFamily="34" charset="0"/>
                <a:ea typeface="Calibri" panose="020F0502020204030204" pitchFamily="34" charset="0"/>
                <a:cs typeface="Times New Roman" panose="02020603050405020304" pitchFamily="18" charset="0"/>
              </a:rPr>
              <a:t>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26200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29</TotalTime>
  <Words>406</Words>
  <Application>Microsoft Macintosh PowerPoint</Application>
  <PresentationFormat>Widescreen</PresentationFormat>
  <Paragraphs>25</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Confirmation bias</vt:lpstr>
      <vt:lpstr>Confirmation bias in the digital realm</vt:lpstr>
      <vt:lpstr>Confirmation bias and fake news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Theory of Planned Behaviour (Ajzen, 1991)</dc:title>
  <dc:creator>Microsoft Office User</dc:creator>
  <cp:lastModifiedBy>Tommy van Steen</cp:lastModifiedBy>
  <cp:revision>3</cp:revision>
  <dcterms:created xsi:type="dcterms:W3CDTF">2022-01-18T22:41:24Z</dcterms:created>
  <dcterms:modified xsi:type="dcterms:W3CDTF">2022-11-01T00:22:26Z</dcterms:modified>
</cp:coreProperties>
</file>