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372" r:id="rId2"/>
    <p:sldId id="373" r:id="rId3"/>
    <p:sldId id="405" r:id="rId4"/>
    <p:sldId id="374" r:id="rId5"/>
    <p:sldId id="413" r:id="rId6"/>
    <p:sldId id="375" r:id="rId7"/>
    <p:sldId id="416" r:id="rId8"/>
    <p:sldId id="415" r:id="rId9"/>
    <p:sldId id="417" r:id="rId10"/>
    <p:sldId id="378" r:id="rId11"/>
    <p:sldId id="418" r:id="rId12"/>
    <p:sldId id="379" r:id="rId13"/>
    <p:sldId id="41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4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2641A-B719-4647-B146-CE684E853C44}" type="datetimeFigureOut">
              <a:rPr lang="en-GB" smtClean="0"/>
              <a:t>11/06/2022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F3F90-823C-5B40-BFDF-6DF2C956E6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367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Similarity: Study with confederate who needed paper proofread.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A2FE5-918B-9F45-8241-214D69AB1C0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84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Billboards: 20% in control. 55% in experimental conditions (small 3” sticker road safety first, then huge billboard later)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A2FE5-918B-9F45-8241-214D69AB1C0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79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15.06% of the </a:t>
            </a:r>
            <a:r>
              <a:rPr lang="en-GB"/>
              <a:t>bill versus 17.84%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A2FE5-918B-9F45-8241-214D69AB1C0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1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6/11/22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24518-5E31-6743-BB9B-53708BC1E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Cialdini: Six Weapons of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34F9B-E6E3-2E4F-AA63-E64D9160BF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Methods to increase the probability of compliance</a:t>
            </a:r>
          </a:p>
          <a:p>
            <a:endParaRPr lang="en-US" dirty="0"/>
          </a:p>
          <a:p>
            <a:r>
              <a:rPr lang="en-US" dirty="0"/>
              <a:t>Six weapons of influence:</a:t>
            </a:r>
          </a:p>
          <a:p>
            <a:pPr lvl="1"/>
            <a:r>
              <a:rPr lang="en-US" dirty="0"/>
              <a:t>Authority</a:t>
            </a:r>
          </a:p>
          <a:p>
            <a:pPr lvl="1"/>
            <a:r>
              <a:rPr lang="en-US" dirty="0"/>
              <a:t>Social proof</a:t>
            </a:r>
          </a:p>
          <a:p>
            <a:pPr lvl="1"/>
            <a:r>
              <a:rPr lang="en-US" dirty="0"/>
              <a:t>Liking</a:t>
            </a:r>
          </a:p>
          <a:p>
            <a:pPr lvl="1"/>
            <a:r>
              <a:rPr lang="en-US" dirty="0"/>
              <a:t>Scarcity</a:t>
            </a:r>
          </a:p>
          <a:p>
            <a:pPr lvl="1"/>
            <a:r>
              <a:rPr lang="en-US" dirty="0"/>
              <a:t>Commitment and Consistency</a:t>
            </a:r>
          </a:p>
          <a:p>
            <a:pPr lvl="1"/>
            <a:r>
              <a:rPr lang="en-US" dirty="0"/>
              <a:t>Reciprocity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240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C3457-CE91-6641-A76E-D3F25BF1F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Commitment and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40506-3113-234A-B7C4-E82ECB1017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People dislike being </a:t>
            </a:r>
            <a:r>
              <a:rPr lang="en-US" sz="2900" i="1" dirty="0">
                <a:solidFill>
                  <a:srgbClr val="7030A0"/>
                </a:solidFill>
                <a:latin typeface="Comic Sans MS" panose="030F0902030302020204" pitchFamily="66" charset="0"/>
              </a:rPr>
              <a:t>inconsistent</a:t>
            </a:r>
          </a:p>
          <a:p>
            <a:endParaRPr lang="en-US" i="1" u="sng" dirty="0">
              <a:solidFill>
                <a:srgbClr val="00B050"/>
              </a:solidFill>
              <a:latin typeface="Comic Sans MS" panose="030F0902030302020204" pitchFamily="66" charset="0"/>
            </a:endParaRPr>
          </a:p>
          <a:p>
            <a:r>
              <a:rPr lang="en-US" dirty="0"/>
              <a:t>Once people commit, they are more likely to act.</a:t>
            </a:r>
          </a:p>
          <a:p>
            <a:endParaRPr lang="en-US" dirty="0"/>
          </a:p>
          <a:p>
            <a:r>
              <a:rPr lang="en-US" dirty="0"/>
              <a:t>Public commitment</a:t>
            </a:r>
          </a:p>
          <a:p>
            <a:pPr lvl="1"/>
            <a:r>
              <a:rPr lang="en-US" dirty="0"/>
              <a:t>E.g. signing up to things (Smoking posters)</a:t>
            </a:r>
          </a:p>
          <a:p>
            <a:pPr lvl="1"/>
            <a:endParaRPr lang="en-US" dirty="0"/>
          </a:p>
          <a:p>
            <a:r>
              <a:rPr lang="en-US" dirty="0"/>
              <a:t>Foot in the door technique</a:t>
            </a:r>
          </a:p>
          <a:p>
            <a:pPr lvl="1"/>
            <a:r>
              <a:rPr lang="en-US" dirty="0"/>
              <a:t>Billboards (Freedman &amp; Fraser, 1966)</a:t>
            </a:r>
          </a:p>
          <a:p>
            <a:pPr lvl="1"/>
            <a:r>
              <a:rPr lang="en-US" dirty="0" err="1"/>
              <a:t>Turfmarkt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2F5FD8-3D51-044C-8CBD-546EE9317F78}"/>
              </a:ext>
            </a:extLst>
          </p:cNvPr>
          <p:cNvSpPr txBox="1"/>
          <p:nvPr/>
        </p:nvSpPr>
        <p:spPr>
          <a:xfrm>
            <a:off x="2063552" y="6309321"/>
            <a:ext cx="80911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Freedman, J. I., &amp; Fraser, S. C. (1966). Compliance Without Pressure. </a:t>
            </a:r>
          </a:p>
          <a:p>
            <a:r>
              <a:rPr lang="en-GB" sz="1600" i="1" dirty="0"/>
              <a:t>Journal of Personality and Social Psychology</a:t>
            </a:r>
            <a:r>
              <a:rPr lang="en-GB" sz="1600" dirty="0"/>
              <a:t>, </a:t>
            </a:r>
            <a:r>
              <a:rPr lang="en-GB" sz="1600" i="1" dirty="0"/>
              <a:t>4</a:t>
            </a:r>
            <a:r>
              <a:rPr lang="en-GB" sz="1600" dirty="0"/>
              <a:t>(2), 195–202. https://</a:t>
            </a:r>
            <a:r>
              <a:rPr lang="en-GB" sz="1600" dirty="0" err="1"/>
              <a:t>doi.org</a:t>
            </a:r>
            <a:r>
              <a:rPr lang="en-GB" sz="1600" dirty="0"/>
              <a:t>/10.1037/h0025009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895748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6E3B-B68C-B540-B85D-BAD8C15B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27676" cy="1325563"/>
          </a:xfrm>
        </p:spPr>
        <p:txBody>
          <a:bodyPr/>
          <a:lstStyle/>
          <a:p>
            <a:r>
              <a:rPr lang="en-US" dirty="0"/>
              <a:t>Commitment and consistency in 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F011-45E4-BD48-8252-F064867418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Offense:</a:t>
            </a:r>
          </a:p>
          <a:p>
            <a:pPr lvl="1"/>
            <a:r>
              <a:rPr lang="en-US" dirty="0"/>
              <a:t>Romance scams where people are lured into making a small payment, and are asked for larger consecutive payments, reaching the tens of thousands Euros in damages before the scam is over.</a:t>
            </a:r>
          </a:p>
          <a:p>
            <a:pPr lvl="1"/>
            <a:endParaRPr lang="en-US" dirty="0"/>
          </a:p>
          <a:p>
            <a:r>
              <a:rPr lang="en-US" dirty="0"/>
              <a:t>Defense:</a:t>
            </a:r>
          </a:p>
          <a:p>
            <a:pPr lvl="1"/>
            <a:r>
              <a:rPr lang="en-US" dirty="0"/>
              <a:t>Don’t expect people to do everything at once.</a:t>
            </a:r>
          </a:p>
          <a:p>
            <a:pPr lvl="1"/>
            <a:r>
              <a:rPr lang="en-US" dirty="0"/>
              <a:t>Let them (publicly) commit to cyber security.</a:t>
            </a:r>
          </a:p>
          <a:p>
            <a:pPr lvl="1"/>
            <a:r>
              <a:rPr lang="en-US" dirty="0"/>
              <a:t>Make it easy to be consistent. (Streamline processes)</a:t>
            </a:r>
          </a:p>
          <a:p>
            <a:pPr lvl="1"/>
            <a:r>
              <a:rPr lang="en-US" dirty="0"/>
              <a:t>Sign up to something, then commit to broader policy.</a:t>
            </a:r>
          </a:p>
        </p:txBody>
      </p:sp>
    </p:spTree>
    <p:extLst>
      <p:ext uri="{BB962C8B-B14F-4D97-AF65-F5344CB8AC3E}">
        <p14:creationId xmlns:p14="http://schemas.microsoft.com/office/powerpoint/2010/main" val="284009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4C907-2EFD-3F4A-B41F-FAD5AEEFF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Reciprocity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BD354-053B-8F4B-9519-4D7DD2FE66A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Tit for tat</a:t>
            </a:r>
          </a:p>
          <a:p>
            <a:endParaRPr lang="en-US" dirty="0"/>
          </a:p>
          <a:p>
            <a:r>
              <a:rPr lang="en-US" dirty="0"/>
              <a:t>We reciprocate </a:t>
            </a:r>
            <a:r>
              <a:rPr lang="en-US" dirty="0" err="1"/>
              <a:t>favours</a:t>
            </a:r>
            <a:r>
              <a:rPr lang="en-US" dirty="0"/>
              <a:t>, gifts, other niceties</a:t>
            </a:r>
          </a:p>
          <a:p>
            <a:endParaRPr lang="en-US" dirty="0"/>
          </a:p>
          <a:p>
            <a:r>
              <a:rPr lang="en-US" dirty="0"/>
              <a:t>Waiters in restaurants</a:t>
            </a:r>
          </a:p>
          <a:p>
            <a:pPr lvl="1"/>
            <a:r>
              <a:rPr lang="en-US" dirty="0"/>
              <a:t>Receiving chocolate increases tipping behavior</a:t>
            </a:r>
          </a:p>
          <a:p>
            <a:endParaRPr lang="en-US" dirty="0"/>
          </a:p>
          <a:p>
            <a:r>
              <a:rPr lang="en-US" dirty="0"/>
              <a:t>“That’s not all” Technique</a:t>
            </a:r>
          </a:p>
          <a:p>
            <a:pPr lvl="1"/>
            <a:r>
              <a:rPr lang="en-US" dirty="0"/>
              <a:t>Additional effort is reciprocated in increased likelihood of sale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40A444-BA85-EF43-93CF-7DC7EC1979E0}"/>
              </a:ext>
            </a:extLst>
          </p:cNvPr>
          <p:cNvSpPr txBox="1"/>
          <p:nvPr/>
        </p:nvSpPr>
        <p:spPr>
          <a:xfrm>
            <a:off x="2063552" y="6334780"/>
            <a:ext cx="6925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/>
              <a:t>Strohmetz</a:t>
            </a:r>
            <a:r>
              <a:rPr lang="en-GB" sz="1400" dirty="0"/>
              <a:t>, D. B., Rind, B., Fisher, R., &amp; Lynn, M. (2002). Sweetening the till: The use of candy </a:t>
            </a:r>
          </a:p>
          <a:p>
            <a:r>
              <a:rPr lang="en-GB" sz="1400" dirty="0"/>
              <a:t>to increase restaurant tipping. Journal of Applied Social Psychology, 32(2), 300-309. </a:t>
            </a:r>
          </a:p>
        </p:txBody>
      </p:sp>
    </p:spTree>
    <p:extLst>
      <p:ext uri="{BB962C8B-B14F-4D97-AF65-F5344CB8AC3E}">
        <p14:creationId xmlns:p14="http://schemas.microsoft.com/office/powerpoint/2010/main" val="813503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6E3B-B68C-B540-B85D-BAD8C15B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27676" cy="1325563"/>
          </a:xfrm>
        </p:spPr>
        <p:txBody>
          <a:bodyPr/>
          <a:lstStyle/>
          <a:p>
            <a:r>
              <a:rPr lang="en-US" dirty="0"/>
              <a:t>Reciprocity in 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F011-45E4-BD48-8252-F064867418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Offense:</a:t>
            </a:r>
          </a:p>
          <a:p>
            <a:pPr lvl="1"/>
            <a:r>
              <a:rPr lang="en-US" dirty="0"/>
              <a:t>Social engineers who do something for their target before making their request. E.g., opening a door for them, then hoping the target will open the door that has a swipe access lock.</a:t>
            </a:r>
          </a:p>
          <a:p>
            <a:pPr lvl="1"/>
            <a:endParaRPr lang="en-US" dirty="0"/>
          </a:p>
          <a:p>
            <a:r>
              <a:rPr lang="en-US" dirty="0"/>
              <a:t>Defense:</a:t>
            </a:r>
          </a:p>
          <a:p>
            <a:r>
              <a:rPr lang="en-US" dirty="0"/>
              <a:t>What can you give people in return for good cyber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Message framing when IT services need people to update/install/change settings.</a:t>
            </a:r>
          </a:p>
          <a:p>
            <a:pPr lvl="1"/>
            <a:r>
              <a:rPr lang="en-US" dirty="0"/>
              <a:t>Better services</a:t>
            </a:r>
          </a:p>
          <a:p>
            <a:pPr lvl="1"/>
            <a:r>
              <a:rPr lang="en-US" dirty="0"/>
              <a:t>Other rewards?</a:t>
            </a:r>
          </a:p>
        </p:txBody>
      </p:sp>
    </p:spTree>
    <p:extLst>
      <p:ext uri="{BB962C8B-B14F-4D97-AF65-F5344CB8AC3E}">
        <p14:creationId xmlns:p14="http://schemas.microsoft.com/office/powerpoint/2010/main" val="353354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6E3B-B68C-B540-B85D-BAD8C15B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F011-45E4-BD48-8252-F064867418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Formal or informal authority?</a:t>
            </a:r>
          </a:p>
          <a:p>
            <a:endParaRPr lang="en-US" dirty="0"/>
          </a:p>
          <a:p>
            <a:r>
              <a:rPr lang="en-US" dirty="0"/>
              <a:t>Mostly a matter of perception</a:t>
            </a:r>
          </a:p>
          <a:p>
            <a:endParaRPr lang="en-US" dirty="0"/>
          </a:p>
          <a:p>
            <a:r>
              <a:rPr lang="en-US" dirty="0"/>
              <a:t>Standalone technique but might also be a prerequisite</a:t>
            </a:r>
          </a:p>
        </p:txBody>
      </p:sp>
    </p:spTree>
    <p:extLst>
      <p:ext uri="{BB962C8B-B14F-4D97-AF65-F5344CB8AC3E}">
        <p14:creationId xmlns:p14="http://schemas.microsoft.com/office/powerpoint/2010/main" val="3628231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6E3B-B68C-B540-B85D-BAD8C15B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Authority in 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F011-45E4-BD48-8252-F064867418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Offense:</a:t>
            </a:r>
          </a:p>
          <a:p>
            <a:pPr lvl="1"/>
            <a:r>
              <a:rPr lang="en-US" dirty="0"/>
              <a:t>Social engineering (pretending to be someone important when asking for access)</a:t>
            </a:r>
          </a:p>
          <a:p>
            <a:pPr lvl="1"/>
            <a:r>
              <a:rPr lang="en-US" dirty="0"/>
              <a:t>Scams (pretending to be a bank, national agency etc.)</a:t>
            </a:r>
          </a:p>
          <a:p>
            <a:pPr lvl="1"/>
            <a:endParaRPr lang="en-US" dirty="0"/>
          </a:p>
          <a:p>
            <a:r>
              <a:rPr lang="en-US" dirty="0"/>
              <a:t>Defense:</a:t>
            </a:r>
          </a:p>
          <a:p>
            <a:pPr lvl="1"/>
            <a:r>
              <a:rPr lang="en-US" dirty="0"/>
              <a:t>Bring in the experts!</a:t>
            </a:r>
          </a:p>
          <a:p>
            <a:pPr lvl="1"/>
            <a:r>
              <a:rPr lang="en-US" dirty="0"/>
              <a:t>But who is considered an expert?</a:t>
            </a:r>
          </a:p>
          <a:p>
            <a:pPr lvl="1"/>
            <a:r>
              <a:rPr lang="en-US" dirty="0"/>
              <a:t>System updates on Windows/MacOS?</a:t>
            </a:r>
          </a:p>
        </p:txBody>
      </p:sp>
    </p:spTree>
    <p:extLst>
      <p:ext uri="{BB962C8B-B14F-4D97-AF65-F5344CB8AC3E}">
        <p14:creationId xmlns:p14="http://schemas.microsoft.com/office/powerpoint/2010/main" val="100148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D0BE4-639D-6E41-9659-C66D508C3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Proof: Normative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A1673-AC44-DA42-BF55-3E26AA379DB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Herd </a:t>
            </a:r>
            <a:r>
              <a:rPr lang="en-US" dirty="0" err="1"/>
              <a:t>behaviour</a:t>
            </a:r>
            <a:r>
              <a:rPr lang="en-US" dirty="0"/>
              <a:t>/Following the majority</a:t>
            </a:r>
          </a:p>
          <a:p>
            <a:endParaRPr lang="en-US" dirty="0"/>
          </a:p>
          <a:p>
            <a:r>
              <a:rPr lang="en-US" dirty="0"/>
              <a:t>“Edition X is the most popular among customers”</a:t>
            </a:r>
          </a:p>
          <a:p>
            <a:endParaRPr lang="en-US" dirty="0"/>
          </a:p>
          <a:p>
            <a:r>
              <a:rPr lang="en-US" dirty="0"/>
              <a:t>“80% of people who stayed in this hotel room reused their towels.”</a:t>
            </a:r>
          </a:p>
        </p:txBody>
      </p:sp>
    </p:spTree>
    <p:extLst>
      <p:ext uri="{BB962C8B-B14F-4D97-AF65-F5344CB8AC3E}">
        <p14:creationId xmlns:p14="http://schemas.microsoft.com/office/powerpoint/2010/main" val="393608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B30D-B9A9-4443-8614-0D1D34D2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Proof in 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72F30-072E-3B45-90B8-9996C01274F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Facebook study with 50,000 participants</a:t>
            </a:r>
          </a:p>
          <a:p>
            <a:r>
              <a:rPr lang="en-US" dirty="0"/>
              <a:t>Different security messages: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Measurement: Do people explore security options more when presented with a social proof message?</a:t>
            </a:r>
          </a:p>
          <a:p>
            <a:r>
              <a:rPr lang="en-US" dirty="0"/>
              <a:t>Answer: Yes, 37% more explorers.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2B571F22-6E3E-7C45-B7EA-9B3521B881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70"/>
          <a:stretch/>
        </p:blipFill>
        <p:spPr>
          <a:xfrm>
            <a:off x="5202621" y="2336112"/>
            <a:ext cx="6350000" cy="23959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5CB0BB-11E7-454D-B78A-746291901D14}"/>
              </a:ext>
            </a:extLst>
          </p:cNvPr>
          <p:cNvSpPr txBox="1"/>
          <p:nvPr/>
        </p:nvSpPr>
        <p:spPr>
          <a:xfrm>
            <a:off x="2063553" y="6336268"/>
            <a:ext cx="87174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Das, S., Kramer, A. D. I., </a:t>
            </a:r>
            <a:r>
              <a:rPr lang="en-GB" sz="1100" dirty="0" err="1"/>
              <a:t>Dabbish</a:t>
            </a:r>
            <a:r>
              <a:rPr lang="en-GB" sz="1100" dirty="0"/>
              <a:t>, L. A., &amp; Hong, J. I. (2014). Increasing security sensitivity with social proof: A large-scale experimental confirmation. </a:t>
            </a:r>
          </a:p>
          <a:p>
            <a:r>
              <a:rPr lang="en-GB" sz="1100" i="1" dirty="0"/>
              <a:t>Proceedings of the ACM Conference on Computer and Communications Security</a:t>
            </a:r>
            <a:r>
              <a:rPr lang="en-GB" sz="1100" dirty="0"/>
              <a:t>, 739–749. https://</a:t>
            </a:r>
            <a:r>
              <a:rPr lang="en-GB" sz="1100" dirty="0" err="1"/>
              <a:t>doi.org</a:t>
            </a:r>
            <a:r>
              <a:rPr lang="en-GB" sz="1100" dirty="0"/>
              <a:t>/10.1145/2660267.2660271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58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BB30D-B9A9-4443-8614-0D1D34D28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72F30-072E-3B45-90B8-9996C01274F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366345"/>
            <a:ext cx="8363272" cy="4937760"/>
          </a:xfrm>
        </p:spPr>
        <p:txBody>
          <a:bodyPr/>
          <a:lstStyle/>
          <a:p>
            <a:r>
              <a:rPr lang="en-US" dirty="0"/>
              <a:t>The more we like someone the more ‘likely’ we are to act.</a:t>
            </a:r>
          </a:p>
          <a:p>
            <a:endParaRPr lang="en-US" dirty="0"/>
          </a:p>
          <a:p>
            <a:r>
              <a:rPr lang="en-US" dirty="0"/>
              <a:t>Ways of influencing through liking:</a:t>
            </a:r>
          </a:p>
          <a:p>
            <a:endParaRPr lang="en-US" dirty="0"/>
          </a:p>
          <a:p>
            <a:pPr lvl="1"/>
            <a:r>
              <a:rPr lang="en-US" dirty="0"/>
              <a:t>Be friendly </a:t>
            </a:r>
            <a:r>
              <a:rPr lang="en-US" dirty="0">
                <a:sym typeface="Wingdings" pitchFamily="2" charset="2"/>
              </a:rPr>
              <a:t>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Similarity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Mimicry (physical/emotional)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6E3B-B68C-B540-B85D-BAD8C15B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Liking in 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F011-45E4-BD48-8252-F064867418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Offense:</a:t>
            </a:r>
          </a:p>
          <a:p>
            <a:pPr lvl="1"/>
            <a:r>
              <a:rPr lang="en-US" dirty="0"/>
              <a:t>Social engineering and scams (pretending to be similar to someone, activating empathy)</a:t>
            </a:r>
          </a:p>
          <a:p>
            <a:pPr lvl="1"/>
            <a:endParaRPr lang="en-US" dirty="0"/>
          </a:p>
          <a:p>
            <a:r>
              <a:rPr lang="en-US" dirty="0"/>
              <a:t>Defense:</a:t>
            </a:r>
          </a:p>
          <a:p>
            <a:pPr lvl="1"/>
            <a:r>
              <a:rPr lang="en-US" dirty="0"/>
              <a:t>Share stories from people who are similar to you (e.g. coworkers, fellow students)</a:t>
            </a:r>
          </a:p>
          <a:p>
            <a:pPr lvl="1"/>
            <a:r>
              <a:rPr lang="en-US" dirty="0"/>
              <a:t>Able to identify yourself with others</a:t>
            </a:r>
          </a:p>
        </p:txBody>
      </p:sp>
    </p:spTree>
    <p:extLst>
      <p:ext uri="{BB962C8B-B14F-4D97-AF65-F5344CB8AC3E}">
        <p14:creationId xmlns:p14="http://schemas.microsoft.com/office/powerpoint/2010/main" val="3754061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876CF-7A12-DA41-B5DF-EF5E68A6F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Scarcity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C33FE-8ED5-ED41-B006-A3F38D51392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Restricting access increases wanting</a:t>
            </a:r>
          </a:p>
          <a:p>
            <a:endParaRPr lang="en-US" dirty="0"/>
          </a:p>
          <a:p>
            <a:r>
              <a:rPr lang="en-US" dirty="0"/>
              <a:t>Fear Of Missing Out (FOMO)</a:t>
            </a:r>
          </a:p>
          <a:p>
            <a:endParaRPr lang="en-US" dirty="0"/>
          </a:p>
          <a:p>
            <a:r>
              <a:rPr lang="en-US" dirty="0"/>
              <a:t>Time limits</a:t>
            </a:r>
          </a:p>
          <a:p>
            <a:endParaRPr lang="en-US" dirty="0"/>
          </a:p>
          <a:p>
            <a:r>
              <a:rPr lang="en-US" dirty="0"/>
              <a:t>Stock limits</a:t>
            </a:r>
          </a:p>
        </p:txBody>
      </p:sp>
    </p:spTree>
    <p:extLst>
      <p:ext uri="{BB962C8B-B14F-4D97-AF65-F5344CB8AC3E}">
        <p14:creationId xmlns:p14="http://schemas.microsoft.com/office/powerpoint/2010/main" val="1079892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6E3B-B68C-B540-B85D-BAD8C15B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Scarcity in 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F011-45E4-BD48-8252-F0648674180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Offense:</a:t>
            </a:r>
          </a:p>
          <a:p>
            <a:pPr lvl="1"/>
            <a:r>
              <a:rPr lang="en-US" dirty="0"/>
              <a:t>Social engineering and scams: Adding time pressure to requests (e.g.: you need to act now to ensure your bank account won’t be blocked).</a:t>
            </a:r>
          </a:p>
          <a:p>
            <a:pPr lvl="1"/>
            <a:endParaRPr lang="en-US" dirty="0"/>
          </a:p>
          <a:p>
            <a:r>
              <a:rPr lang="en-US" dirty="0"/>
              <a:t>Defense:</a:t>
            </a:r>
          </a:p>
          <a:p>
            <a:pPr lvl="1"/>
            <a:r>
              <a:rPr lang="en-US" dirty="0"/>
              <a:t>Limit free resources at first (number of employees who can receive a free cybersecurity solution) to increase attention and want.</a:t>
            </a:r>
          </a:p>
        </p:txBody>
      </p:sp>
    </p:spTree>
    <p:extLst>
      <p:ext uri="{BB962C8B-B14F-4D97-AF65-F5344CB8AC3E}">
        <p14:creationId xmlns:p14="http://schemas.microsoft.com/office/powerpoint/2010/main" val="76330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765</Words>
  <Application>Microsoft Macintosh PowerPoint</Application>
  <PresentationFormat>Widescreen</PresentationFormat>
  <Paragraphs>123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 Theme</vt:lpstr>
      <vt:lpstr>Cialdini: Six Weapons of Influence</vt:lpstr>
      <vt:lpstr>Authority</vt:lpstr>
      <vt:lpstr>Authority in cyber security</vt:lpstr>
      <vt:lpstr>Social Proof: Normative Influence</vt:lpstr>
      <vt:lpstr>Social Proof in cyber security</vt:lpstr>
      <vt:lpstr>Liking</vt:lpstr>
      <vt:lpstr>Liking in cyber security</vt:lpstr>
      <vt:lpstr>Scarcity</vt:lpstr>
      <vt:lpstr>Scarcity in cyber security</vt:lpstr>
      <vt:lpstr>Commitment and consistency</vt:lpstr>
      <vt:lpstr>Commitment and consistency in cyber security</vt:lpstr>
      <vt:lpstr>Reciprocity</vt:lpstr>
      <vt:lpstr>Reciprocity in cyber security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8</cp:revision>
  <dcterms:created xsi:type="dcterms:W3CDTF">2022-01-18T22:41:24Z</dcterms:created>
  <dcterms:modified xsi:type="dcterms:W3CDTF">2022-06-11T01:02:38Z</dcterms:modified>
</cp:coreProperties>
</file>